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</p:sldMasterIdLst>
  <p:notesMasterIdLst>
    <p:notesMasterId r:id="rId34"/>
  </p:notesMasterIdLst>
  <p:sldIdLst>
    <p:sldId id="256" r:id="rId5"/>
    <p:sldId id="257" r:id="rId6"/>
    <p:sldId id="258" r:id="rId7"/>
    <p:sldId id="276" r:id="rId8"/>
    <p:sldId id="262" r:id="rId9"/>
    <p:sldId id="278" r:id="rId10"/>
    <p:sldId id="265" r:id="rId11"/>
    <p:sldId id="266" r:id="rId12"/>
    <p:sldId id="302" r:id="rId13"/>
    <p:sldId id="280" r:id="rId14"/>
    <p:sldId id="311" r:id="rId15"/>
    <p:sldId id="303" r:id="rId16"/>
    <p:sldId id="291" r:id="rId17"/>
    <p:sldId id="312" r:id="rId18"/>
    <p:sldId id="284" r:id="rId19"/>
    <p:sldId id="288" r:id="rId20"/>
    <p:sldId id="289" r:id="rId21"/>
    <p:sldId id="290" r:id="rId22"/>
    <p:sldId id="299" r:id="rId23"/>
    <p:sldId id="292" r:id="rId24"/>
    <p:sldId id="300" r:id="rId25"/>
    <p:sldId id="306" r:id="rId26"/>
    <p:sldId id="296" r:id="rId27"/>
    <p:sldId id="305" r:id="rId28"/>
    <p:sldId id="307" r:id="rId29"/>
    <p:sldId id="309" r:id="rId30"/>
    <p:sldId id="313" r:id="rId31"/>
    <p:sldId id="310" r:id="rId32"/>
    <p:sldId id="314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94" autoAdjust="0"/>
  </p:normalViewPr>
  <p:slideViewPr>
    <p:cSldViewPr>
      <p:cViewPr varScale="1">
        <p:scale>
          <a:sx n="109" d="100"/>
          <a:sy n="109" d="100"/>
        </p:scale>
        <p:origin x="1603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8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EFDB0E9-01E7-4310-8577-DEBCA791082B}" type="datetimeFigureOut">
              <a:rPr lang="nl-NL"/>
              <a:pPr>
                <a:defRPr/>
              </a:pPr>
              <a:t>8-12-2021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A50DF50-E651-4968-A581-65350E5FC1D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350025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5bLEDd-PSTQ&amp;feature=channel_pag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nl-NL" sz="1200" dirty="0" smtClean="0">
                <a:latin typeface="Calibri" panose="020F0502020204030204" pitchFamily="34" charset="0"/>
              </a:rPr>
              <a:t>I </a:t>
            </a:r>
            <a:r>
              <a:rPr lang="en-US" altLang="nl-NL" sz="1200" dirty="0" err="1" smtClean="0">
                <a:latin typeface="Calibri" panose="020F0502020204030204" pitchFamily="34" charset="0"/>
              </a:rPr>
              <a:t>kan</a:t>
            </a:r>
            <a:r>
              <a:rPr lang="en-US" altLang="nl-NL" sz="1200" dirty="0" smtClean="0">
                <a:latin typeface="Calibri" panose="020F0502020204030204" pitchFamily="34" charset="0"/>
              </a:rPr>
              <a:t> </a:t>
            </a:r>
            <a:r>
              <a:rPr lang="en-US" altLang="nl-NL" sz="1200" dirty="0" err="1" smtClean="0">
                <a:latin typeface="Calibri" panose="020F0502020204030204" pitchFamily="34" charset="0"/>
              </a:rPr>
              <a:t>hydrogene</a:t>
            </a:r>
            <a:r>
              <a:rPr lang="en-US" altLang="nl-NL" sz="1200" dirty="0" smtClean="0">
                <a:latin typeface="Calibri" panose="020F0502020204030204" pitchFamily="34" charset="0"/>
              </a:rPr>
              <a:t> binding </a:t>
            </a:r>
            <a:r>
              <a:rPr lang="en-US" altLang="nl-NL" sz="1200" dirty="0" err="1" smtClean="0">
                <a:latin typeface="Calibri" panose="020F0502020204030204" pitchFamily="34" charset="0"/>
              </a:rPr>
              <a:t>vormen</a:t>
            </a:r>
            <a:r>
              <a:rPr lang="en-US" altLang="nl-NL" sz="1200" dirty="0" smtClean="0">
                <a:latin typeface="Calibri" panose="020F0502020204030204" pitchFamily="34" charset="0"/>
              </a:rPr>
              <a:t> met U,C </a:t>
            </a:r>
            <a:r>
              <a:rPr lang="en-US" altLang="nl-NL" sz="1200" dirty="0" err="1" smtClean="0">
                <a:latin typeface="Calibri" panose="020F0502020204030204" pitchFamily="34" charset="0"/>
              </a:rPr>
              <a:t>en</a:t>
            </a:r>
            <a:r>
              <a:rPr lang="en-US" altLang="nl-NL" sz="1200" dirty="0" smtClean="0">
                <a:latin typeface="Calibri" panose="020F0502020204030204" pitchFamily="34" charset="0"/>
              </a:rPr>
              <a:t>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200" dirty="0" smtClean="0">
                <a:latin typeface="Calibri" panose="020F0502020204030204" pitchFamily="34" charset="0"/>
              </a:rPr>
              <a:t>Model rechts  is een Model op basis van nucleotide sequentie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nl-NL" sz="1200" dirty="0" smtClean="0"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0DF50-E651-4968-A581-65350E5FC1D0}" type="slidenum">
              <a:rPr lang="nl-NL" altLang="nl-NL" smtClean="0"/>
              <a:pPr>
                <a:defRPr/>
              </a:pPr>
              <a:t>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40960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nl-NL" altLang="nl-NL" dirty="0" smtClean="0"/>
              <a:t>Translatie nieuw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nl-NL" altLang="nl-NL" dirty="0" smtClean="0"/>
              <a:t>http://www.youtube.com/watch?v=TfYf_rPWUdY&amp;feature=related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nl-NL" altLang="nl-NL" dirty="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nl-NL" altLang="nl-NL" dirty="0" smtClean="0">
                <a:hlinkClick r:id="rId3"/>
              </a:rPr>
              <a:t>http://www.youtube.com/watch?v=5bLEDd-PSTQ&amp;feature=channel_page</a:t>
            </a:r>
            <a:endParaRPr lang="nl-NL" altLang="nl-NL" dirty="0" smtClean="0"/>
          </a:p>
          <a:p>
            <a:pPr eaLnBrk="1" hangingPunct="1">
              <a:spcBef>
                <a:spcPct val="0"/>
              </a:spcBef>
            </a:pPr>
            <a:endParaRPr lang="nl-NL" altLang="nl-NL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614D2C-D1E9-4D00-83CF-7B20B59DB1EF}" type="slidenum">
              <a:rPr lang="nl-NL" altLang="nl-NL"/>
              <a:pPr>
                <a:spcBef>
                  <a:spcPct val="0"/>
                </a:spcBef>
              </a:pPr>
              <a:t>12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094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+NH3 – C (met</a:t>
            </a:r>
            <a:r>
              <a:rPr lang="nl-NL" baseline="0" dirty="0" smtClean="0"/>
              <a:t> R) – COO-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0DF50-E651-4968-A581-65350E5FC1D0}" type="slidenum">
              <a:rPr lang="nl-NL" altLang="nl-NL" smtClean="0"/>
              <a:pPr>
                <a:defRPr/>
              </a:pPr>
              <a:t>17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99024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Eg. HTH:</a:t>
            </a:r>
            <a:r>
              <a:rPr lang="nl-NL" baseline="0" dirty="0" smtClean="0"/>
              <a:t> DNA binding domain ; Walker A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B: ATP-binding </a:t>
            </a:r>
            <a:r>
              <a:rPr lang="nl-NL" baseline="0" dirty="0" err="1" smtClean="0"/>
              <a:t>motif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50DF50-E651-4968-A581-65350E5FC1D0}" type="slidenum">
              <a:rPr lang="nl-NL" altLang="nl-NL" smtClean="0"/>
              <a:pPr>
                <a:defRPr/>
              </a:pPr>
              <a:t>22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3092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nl-NL" altLang="nl-NL" dirty="0" smtClean="0"/>
              <a:t>C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EBB557D-065F-4F38-B60E-F2434C651E09}" type="slidenum">
              <a:rPr lang="nl-NL" altLang="nl-NL"/>
              <a:pPr>
                <a:spcBef>
                  <a:spcPct val="0"/>
                </a:spcBef>
              </a:pPr>
              <a:t>23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33518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nl-NL" altLang="nl-NL" dirty="0" smtClean="0"/>
              <a:t>B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184643-08B3-40F6-A7BA-CB5FD4A5540A}" type="slidenum">
              <a:rPr lang="nl-NL" altLang="nl-NL"/>
              <a:pPr>
                <a:spcBef>
                  <a:spcPct val="0"/>
                </a:spcBef>
              </a:pPr>
              <a:t>24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9357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nl-NL" altLang="nl-NL" dirty="0" smtClean="0"/>
              <a:t>A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184643-08B3-40F6-A7BA-CB5FD4A5540A}" type="slidenum">
              <a:rPr lang="nl-NL" altLang="nl-NL"/>
              <a:pPr>
                <a:spcBef>
                  <a:spcPct val="0"/>
                </a:spcBef>
              </a:pPr>
              <a:t>25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6973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nl-NL" altLang="nl-NL" dirty="0" smtClean="0"/>
              <a:t>C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C184643-08B3-40F6-A7BA-CB5FD4A5540A}" type="slidenum">
              <a:rPr lang="nl-NL" altLang="nl-NL"/>
              <a:pPr>
                <a:spcBef>
                  <a:spcPct val="0"/>
                </a:spcBef>
              </a:pPr>
              <a:t>26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61453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2FAFD-B8AB-4A5F-A508-B43B57A4FF6C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503216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C9D9C-ADE3-4616-856D-C36904B97850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06941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18B4D9-5764-46BA-A815-8AF0701E83A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89990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4950D-8153-42FC-A56B-65FB0268CE7B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02830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83643-C9BD-47AF-83D4-CE62ED847185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26227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el, inhoud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B760F-9148-4716-BEE4-F00D7BBFC6A9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57361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en tekst bov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B2D3F-3741-4CC4-BCF4-0BB4F74BEC36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73665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el, inhoud en 2 inhoudseleme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55700-B65C-49AC-BE13-ECB517F245B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34702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D532-BB99-4FE1-8598-A957848A778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387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79195-7913-4624-89C5-9FB712384494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22682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EE895-858C-4CA9-8A0A-B9352A4E1BE6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0209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C1305E-C30C-489B-8415-879C8155EE86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87347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5D27E0-B39E-4080-8D3F-BD8F7111C74A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45253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81599-68A5-4F31-B38C-DBAB3AD677F1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965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D65F7-D7CD-4AEF-B5A6-ABD6BB0DF7E6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10329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B77D3B-C03B-4D50-A7C4-F6361D0E5873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2254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het opmaakprofiel te bewerken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de opmaakprofielen van de modeltekst te bewerken</a:t>
            </a:r>
          </a:p>
          <a:p>
            <a:pPr lvl="1"/>
            <a:r>
              <a:rPr lang="nl-NL" altLang="nl-NL" smtClean="0"/>
              <a:t>Tweede niveau</a:t>
            </a:r>
          </a:p>
          <a:p>
            <a:pPr lvl="2"/>
            <a:r>
              <a:rPr lang="nl-NL" altLang="nl-NL" smtClean="0"/>
              <a:t>Derde niveau</a:t>
            </a:r>
          </a:p>
          <a:p>
            <a:pPr lvl="3"/>
            <a:r>
              <a:rPr lang="nl-NL" altLang="nl-NL" smtClean="0"/>
              <a:t>Vierde niveau</a:t>
            </a:r>
          </a:p>
          <a:p>
            <a:pPr lvl="4"/>
            <a:r>
              <a:rPr lang="nl-NL" altLang="nl-NL" smtClean="0"/>
              <a:t>Vijfde niveau</a:t>
            </a:r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3C16C80-D958-40A9-950D-1743E09A0C06}" type="slidenum">
              <a:rPr lang="nl-NL" altLang="nl-NL"/>
              <a:pPr>
                <a:defRPr/>
              </a:pPr>
              <a:t>‹nr.›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5bLEDd-PSTQ&amp;feature=channel_p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www.youtube.com/watch?v=TfYf_rPWUdY&amp;feature=relat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nl/url?sa=i&amp;rct=j&amp;q=&amp;esrc=s&amp;frm=1&amp;source=images&amp;cd=&amp;cad=rja&amp;docid=NkYOcj9o1BDSTM&amp;tbnid=79qe4EeOS758CM:&amp;ved=0CAUQjRw&amp;url=http://commons.wikimedia.org/wiki/File:HR_proteins_conserved_domains.svg&amp;ei=0BRMUrLyO6bB0QW9poHgBQ&amp;psig=AFQjCNF86Kkiv-uGFDFR-wtDAwjOqnj6_Q&amp;ust=138080415780591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23528" y="332656"/>
            <a:ext cx="3500437" cy="4464496"/>
          </a:xfrm>
        </p:spPr>
        <p:txBody>
          <a:bodyPr/>
          <a:lstStyle/>
          <a:p>
            <a:pPr eaLnBrk="1" hangingPunct="1"/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Hoofdstuk</a:t>
            </a: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14: Translation and Proteins</a:t>
            </a:r>
            <a:b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/>
            </a:r>
            <a:b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Kijk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goed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welke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paragrafen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wel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en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welke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niet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bij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jullie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stof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2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horen</a:t>
            </a:r>
            <a:r>
              <a:rPr lang="en-US" altLang="nl-NL" sz="2200" dirty="0" smtClean="0">
                <a:solidFill>
                  <a:schemeClr val="tx1"/>
                </a:solidFill>
                <a:latin typeface="Calibri" panose="020F0502020204030204" pitchFamily="34" charset="0"/>
              </a:rPr>
              <a:t>!</a:t>
            </a:r>
            <a:r>
              <a:rPr lang="en-US" altLang="nl-NL" sz="4000" dirty="0" smtClean="0">
                <a:solidFill>
                  <a:schemeClr val="tx1"/>
                </a:solidFill>
                <a:latin typeface="Calibri" panose="020F0502020204030204" pitchFamily="34" charset="0"/>
              </a:rPr>
              <a:t/>
            </a:r>
            <a:br>
              <a:rPr lang="en-US" altLang="nl-NL" sz="4000" dirty="0" smtClean="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nl-NL" altLang="nl-NL" sz="40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3075" name="Afbeelding 4" descr="15_00ChapterOpener-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573" y="72269"/>
            <a:ext cx="4005262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4644008" y="6381328"/>
            <a:ext cx="3857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i="1" dirty="0" err="1" smtClean="0"/>
              <a:t>Thermus</a:t>
            </a:r>
            <a:r>
              <a:rPr lang="nl-NL" sz="1600" i="1" dirty="0" smtClean="0"/>
              <a:t> </a:t>
            </a:r>
            <a:r>
              <a:rPr lang="nl-NL" sz="1600" i="1" dirty="0" err="1" smtClean="0"/>
              <a:t>aquaticus</a:t>
            </a:r>
            <a:r>
              <a:rPr lang="nl-NL" sz="1600" i="1" dirty="0" smtClean="0"/>
              <a:t> </a:t>
            </a:r>
            <a:r>
              <a:rPr lang="nl-NL" sz="1600" dirty="0" smtClean="0"/>
              <a:t>70S </a:t>
            </a:r>
            <a:r>
              <a:rPr lang="nl-NL" sz="1600" dirty="0" err="1" smtClean="0"/>
              <a:t>ribosome</a:t>
            </a:r>
            <a:r>
              <a:rPr lang="nl-NL" sz="1600" dirty="0" smtClean="0"/>
              <a:t> </a:t>
            </a:r>
            <a:r>
              <a:rPr lang="nl-NL" sz="1600" dirty="0" err="1" smtClean="0"/>
              <a:t>structure</a:t>
            </a:r>
            <a:endParaRPr lang="nl-NL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875"/>
            <a:ext cx="8229600" cy="1053877"/>
          </a:xfrm>
        </p:spPr>
        <p:txBody>
          <a:bodyPr/>
          <a:lstStyle/>
          <a:p>
            <a:pPr eaLnBrk="1" hangingPunct="1"/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Translatie</a:t>
            </a:r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in </a:t>
            </a:r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Eukaryoten</a:t>
            </a:r>
            <a:endParaRPr lang="en-US" altLang="nl-NL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305620"/>
            <a:ext cx="8643937" cy="4852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nl-NL" dirty="0" err="1" smtClean="0">
                <a:latin typeface="Calibri" panose="020F0502020204030204" pitchFamily="34" charset="0"/>
              </a:rPr>
              <a:t>Belangrijkste</a:t>
            </a:r>
            <a:r>
              <a:rPr lang="en-US" altLang="nl-NL" dirty="0" smtClean="0">
                <a:latin typeface="Calibri" panose="020F0502020204030204" pitchFamily="34" charset="0"/>
              </a:rPr>
              <a:t> </a:t>
            </a:r>
            <a:r>
              <a:rPr lang="en-US" altLang="nl-NL" dirty="0" err="1" smtClean="0">
                <a:latin typeface="Calibri" panose="020F0502020204030204" pitchFamily="34" charset="0"/>
              </a:rPr>
              <a:t>verschillen</a:t>
            </a:r>
            <a:r>
              <a:rPr lang="en-US" altLang="nl-NL" dirty="0" smtClean="0">
                <a:latin typeface="Calibri" panose="020F0502020204030204" pitchFamily="34" charset="0"/>
              </a:rPr>
              <a:t> met </a:t>
            </a:r>
            <a:r>
              <a:rPr lang="en-US" altLang="nl-NL" dirty="0" err="1" smtClean="0">
                <a:latin typeface="Calibri" panose="020F0502020204030204" pitchFamily="34" charset="0"/>
              </a:rPr>
              <a:t>prokaryoten</a:t>
            </a:r>
            <a:r>
              <a:rPr lang="en-US" altLang="nl-NL" dirty="0" smtClean="0">
                <a:latin typeface="Calibri" panose="020F0502020204030204" pitchFamily="34" charset="0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nl-NL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nl-NL" sz="2600" dirty="0" smtClean="0">
                <a:latin typeface="Calibri" panose="020F0502020204030204" pitchFamily="34" charset="0"/>
              </a:rPr>
              <a:t>In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eukaryoten</a:t>
            </a:r>
            <a:r>
              <a:rPr lang="en-US" altLang="nl-NL" sz="2600" dirty="0" smtClean="0">
                <a:latin typeface="Calibri" panose="020F0502020204030204" pitchFamily="34" charset="0"/>
              </a:rPr>
              <a:t> 5’ Cap (7-methylguanosine)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nl-NL" sz="2600" dirty="0" smtClean="0">
                <a:latin typeface="Calibri" panose="020F0502020204030204" pitchFamily="34" charset="0"/>
              </a:rPr>
              <a:t>Om het AUG codon zit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een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Kozak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sequentie</a:t>
            </a:r>
            <a:r>
              <a:rPr lang="en-US" altLang="nl-NL" sz="2600" dirty="0" smtClean="0">
                <a:latin typeface="Calibri" panose="020F0502020204030204" pitchFamily="34" charset="0"/>
              </a:rPr>
              <a:t> (ACCAUGG),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vgl</a:t>
            </a:r>
            <a:r>
              <a:rPr lang="en-US" altLang="nl-NL" sz="2600" dirty="0" smtClean="0">
                <a:latin typeface="Calibri" panose="020F0502020204030204" pitchFamily="34" charset="0"/>
              </a:rPr>
              <a:t>. RBS / </a:t>
            </a:r>
            <a:r>
              <a:rPr lang="nl-NL" altLang="nl-NL" sz="2600" dirty="0" err="1" smtClean="0">
                <a:latin typeface="Calibri" panose="020F0502020204030204" pitchFamily="34" charset="0"/>
              </a:rPr>
              <a:t>Shine-Dalgarno</a:t>
            </a:r>
            <a:r>
              <a:rPr lang="nl-NL" altLang="nl-NL" sz="2600" dirty="0" smtClean="0">
                <a:latin typeface="Calibri" panose="020F0502020204030204" pitchFamily="34" charset="0"/>
              </a:rPr>
              <a:t> sequentie</a:t>
            </a:r>
            <a:r>
              <a:rPr lang="en-US" altLang="nl-NL" sz="2600" dirty="0" smtClean="0">
                <a:latin typeface="Calibri" panose="020F0502020204030204" pitchFamily="34" charset="0"/>
              </a:rPr>
              <a:t> (</a:t>
            </a:r>
            <a:r>
              <a:rPr lang="nl-NL" altLang="nl-NL" sz="2600" dirty="0" smtClean="0">
                <a:latin typeface="Calibri" panose="020F0502020204030204" pitchFamily="34" charset="0"/>
              </a:rPr>
              <a:t>AGGAGG) </a:t>
            </a:r>
            <a:r>
              <a:rPr lang="en-US" altLang="nl-NL" sz="2600" dirty="0" smtClean="0">
                <a:latin typeface="Calibri" panose="020F0502020204030204" pitchFamily="34" charset="0"/>
              </a:rPr>
              <a:t>in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prokaryoten</a:t>
            </a:r>
            <a:endParaRPr lang="en-US" altLang="nl-NL" sz="26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nl-NL" sz="2600" dirty="0" smtClean="0">
                <a:latin typeface="Calibri" panose="020F0502020204030204" pitchFamily="34" charset="0"/>
              </a:rPr>
              <a:t>De start-AUG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codeert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voor</a:t>
            </a:r>
            <a:r>
              <a:rPr lang="en-US" altLang="nl-NL" sz="2600" dirty="0" smtClean="0">
                <a:latin typeface="Calibri" panose="020F0502020204030204" pitchFamily="34" charset="0"/>
              </a:rPr>
              <a:t> methionine,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niet</a:t>
            </a:r>
            <a:r>
              <a:rPr lang="en-US" altLang="nl-NL" sz="2600" dirty="0" smtClean="0">
                <a:latin typeface="Calibri" panose="020F0502020204030204" pitchFamily="34" charset="0"/>
              </a:rPr>
              <a:t> f-met.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nl-NL" sz="2600" dirty="0" err="1" smtClean="0">
                <a:latin typeface="Calibri" panose="020F0502020204030204" pitchFamily="34" charset="0"/>
              </a:rPr>
              <a:t>Vrije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ribosomen</a:t>
            </a:r>
            <a:r>
              <a:rPr lang="en-US" altLang="nl-NL" sz="2600" dirty="0" smtClean="0">
                <a:latin typeface="Calibri" panose="020F0502020204030204" pitchFamily="34" charset="0"/>
              </a:rPr>
              <a:t> in cytosol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produceren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eiwitten</a:t>
            </a:r>
            <a:r>
              <a:rPr lang="en-US" altLang="nl-NL" sz="2600" dirty="0" smtClean="0">
                <a:latin typeface="Calibri" panose="020F0502020204030204" pitchFamily="34" charset="0"/>
              </a:rPr>
              <a:t> die in het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cytoplasma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worden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opgenomen</a:t>
            </a:r>
            <a:endParaRPr lang="en-US" altLang="nl-NL" sz="26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nl-NL" sz="2600" dirty="0" err="1" smtClean="0">
                <a:latin typeface="Calibri" panose="020F0502020204030204" pitchFamily="34" charset="0"/>
              </a:rPr>
              <a:t>Ribosomen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aan</a:t>
            </a:r>
            <a:r>
              <a:rPr lang="en-US" altLang="nl-NL" sz="2600" dirty="0" smtClean="0">
                <a:latin typeface="Calibri" panose="020F0502020204030204" pitchFamily="34" charset="0"/>
              </a:rPr>
              <a:t> het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endoplasmatisch</a:t>
            </a:r>
            <a:r>
              <a:rPr lang="en-US" altLang="nl-NL" sz="2600" dirty="0" smtClean="0">
                <a:latin typeface="Calibri" panose="020F0502020204030204" pitchFamily="34" charset="0"/>
              </a:rPr>
              <a:t> reticulum (rough ER)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produceren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eiwitten</a:t>
            </a:r>
            <a:r>
              <a:rPr lang="en-US" altLang="nl-NL" sz="2600" dirty="0" smtClean="0">
                <a:latin typeface="Calibri" panose="020F0502020204030204" pitchFamily="34" charset="0"/>
              </a:rPr>
              <a:t> die in het ER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worden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afgegeven</a:t>
            </a:r>
            <a:endParaRPr lang="en-US" altLang="nl-NL" sz="2600" dirty="0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42875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nl-NL" b="1" kern="0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Translatie</a:t>
            </a:r>
            <a:r>
              <a:rPr lang="en-US" altLang="nl-NL" b="1" kern="0" dirty="0" smtClean="0">
                <a:solidFill>
                  <a:srgbClr val="FF6600"/>
                </a:solidFill>
                <a:latin typeface="Calibri" panose="020F0502020204030204" pitchFamily="34" charset="0"/>
              </a:rPr>
              <a:t> in </a:t>
            </a:r>
            <a:r>
              <a:rPr lang="en-US" altLang="nl-NL" b="1" kern="0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Eukaryoten</a:t>
            </a:r>
            <a:endParaRPr lang="en-US" altLang="nl-NL" b="1" kern="0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85875"/>
            <a:ext cx="4687721" cy="4896544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5580112" y="1285875"/>
            <a:ext cx="302433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b="1" dirty="0" smtClean="0"/>
              <a:t>Closed-loop </a:t>
            </a:r>
            <a:r>
              <a:rPr lang="nl-NL" sz="2200" b="1" dirty="0" err="1" smtClean="0"/>
              <a:t>translation</a:t>
            </a:r>
            <a:r>
              <a:rPr lang="nl-NL" sz="2200" b="1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nl-NL" dirty="0" smtClean="0"/>
              <a:t>eukaryoot Initiatie Factor (eIF4G) bindt aan poly-A-staart van het mRNA</a:t>
            </a:r>
          </a:p>
          <a:p>
            <a:pPr marL="285750" indent="-285750">
              <a:buFontTx/>
              <a:buChar char="-"/>
            </a:pPr>
            <a:r>
              <a:rPr lang="nl-NL" dirty="0" smtClean="0"/>
              <a:t>eIF4G bindt aan cap-binding </a:t>
            </a:r>
            <a:r>
              <a:rPr lang="nl-NL" dirty="0" err="1" smtClean="0"/>
              <a:t>protein</a:t>
            </a:r>
            <a:r>
              <a:rPr lang="nl-NL" dirty="0"/>
              <a:t> </a:t>
            </a:r>
            <a:r>
              <a:rPr lang="nl-NL" dirty="0" smtClean="0"/>
              <a:t>(eIF4E)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r>
              <a:rPr lang="nl-NL" sz="2200" b="1" dirty="0" smtClean="0"/>
              <a:t>Voordelen:</a:t>
            </a:r>
          </a:p>
          <a:p>
            <a:pPr marL="285750" indent="-285750">
              <a:buFontTx/>
              <a:buChar char="-"/>
            </a:pPr>
            <a:r>
              <a:rPr lang="nl-NL" dirty="0" smtClean="0"/>
              <a:t>Geen energieverlies door beginnen met een translatie van een half gedegradeerd mRNA</a:t>
            </a:r>
          </a:p>
          <a:p>
            <a:pPr marL="285750" indent="-285750">
              <a:buFontTx/>
              <a:buChar char="-"/>
            </a:pPr>
            <a:r>
              <a:rPr lang="nl-NL" dirty="0" smtClean="0"/>
              <a:t>Efficiënt hergebruik van ribosomen</a:t>
            </a:r>
          </a:p>
          <a:p>
            <a:endParaRPr lang="nl-NL" dirty="0" smtClean="0"/>
          </a:p>
          <a:p>
            <a:pPr marL="285750" indent="-285750">
              <a:buFontTx/>
              <a:buChar char="-"/>
            </a:pPr>
            <a:endParaRPr lang="nl-NL" dirty="0"/>
          </a:p>
          <a:p>
            <a:pPr algn="r"/>
            <a:r>
              <a:rPr lang="nl-NL" sz="1400" i="1" dirty="0" smtClean="0"/>
              <a:t>“Nieuw in 12</a:t>
            </a:r>
            <a:r>
              <a:rPr lang="nl-NL" sz="1400" i="1" baseline="30000" dirty="0" smtClean="0"/>
              <a:t>e</a:t>
            </a:r>
            <a:r>
              <a:rPr lang="nl-NL" sz="1400" i="1" dirty="0" smtClean="0"/>
              <a:t> editie”</a:t>
            </a:r>
            <a:endParaRPr lang="nl-NL" sz="1400" i="1" dirty="0"/>
          </a:p>
        </p:txBody>
      </p:sp>
    </p:spTree>
    <p:extLst>
      <p:ext uri="{BB962C8B-B14F-4D97-AF65-F5344CB8AC3E}">
        <p14:creationId xmlns:p14="http://schemas.microsoft.com/office/powerpoint/2010/main" val="222238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3">
            <a:hlinkClick r:id="rId3"/>
          </p:cNvPr>
          <p:cNvSpPr txBox="1">
            <a:spLocks noChangeArrowheads="1"/>
          </p:cNvSpPr>
          <p:nvPr/>
        </p:nvSpPr>
        <p:spPr bwMode="auto">
          <a:xfrm>
            <a:off x="539552" y="1628800"/>
            <a:ext cx="286096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3600" dirty="0" err="1">
                <a:latin typeface="Calibri" panose="020F0502020204030204" pitchFamily="34" charset="0"/>
                <a:hlinkClick r:id="rId4"/>
              </a:rPr>
              <a:t>Filmpje</a:t>
            </a:r>
            <a:r>
              <a:rPr lang="en-US" altLang="nl-NL" sz="3600" dirty="0">
                <a:latin typeface="Calibri" panose="020F0502020204030204" pitchFamily="34" charset="0"/>
                <a:hlinkClick r:id="rId4"/>
              </a:rPr>
              <a:t> Translation</a:t>
            </a:r>
            <a:endParaRPr lang="nl-NL" altLang="nl-NL" sz="3600" dirty="0"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2875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Filmpje</a:t>
            </a:r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translatie</a:t>
            </a:r>
            <a:endParaRPr lang="en-US" altLang="nl-NL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5"/>
          <a:srcRect l="62206" r="8657" b="7301"/>
          <a:stretch/>
        </p:blipFill>
        <p:spPr>
          <a:xfrm>
            <a:off x="3616915" y="1628800"/>
            <a:ext cx="5069885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16632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Posttranslationele</a:t>
            </a:r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modificatie</a:t>
            </a:r>
            <a:endParaRPr lang="en-US" altLang="nl-NL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34819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91264" cy="4853136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nl-NL" sz="2800" dirty="0" err="1" smtClean="0">
                <a:latin typeface="Calibri" panose="020F0502020204030204" pitchFamily="34" charset="0"/>
              </a:rPr>
              <a:t>Modificatie</a:t>
            </a:r>
            <a:r>
              <a:rPr lang="en-US" altLang="nl-NL" sz="2800" dirty="0" smtClean="0">
                <a:latin typeface="Calibri" panose="020F0502020204030204" pitchFamily="34" charset="0"/>
              </a:rPr>
              <a:t> van de N-terminus,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bv</a:t>
            </a:r>
            <a:r>
              <a:rPr lang="en-US" altLang="nl-NL" sz="2800" dirty="0" smtClean="0">
                <a:latin typeface="Calibri" panose="020F0502020204030204" pitchFamily="34" charset="0"/>
              </a:rPr>
              <a:t>.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verwijderen</a:t>
            </a:r>
            <a:r>
              <a:rPr lang="en-US" altLang="nl-NL" sz="2800" dirty="0" smtClean="0">
                <a:latin typeface="Calibri" panose="020F0502020204030204" pitchFamily="34" charset="0"/>
              </a:rPr>
              <a:t> methionine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nl-NL" sz="2800" dirty="0" err="1" smtClean="0">
                <a:latin typeface="Calibri" panose="020F0502020204030204" pitchFamily="34" charset="0"/>
              </a:rPr>
              <a:t>Fosforylatie</a:t>
            </a:r>
            <a:r>
              <a:rPr lang="en-US" altLang="nl-NL" sz="2800" dirty="0" smtClean="0">
                <a:latin typeface="Calibri" panose="020F0502020204030204" pitchFamily="34" charset="0"/>
              </a:rPr>
              <a:t>,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methylatie</a:t>
            </a:r>
            <a:r>
              <a:rPr lang="en-US" altLang="nl-NL" sz="2800" dirty="0" smtClean="0">
                <a:latin typeface="Calibri" panose="020F0502020204030204" pitchFamily="34" charset="0"/>
              </a:rPr>
              <a:t> of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acetylatie</a:t>
            </a:r>
            <a:r>
              <a:rPr lang="en-US" altLang="nl-NL" sz="2800" dirty="0" smtClean="0">
                <a:latin typeface="Calibri" panose="020F0502020204030204" pitchFamily="34" charset="0"/>
              </a:rPr>
              <a:t> van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aminozuur</a:t>
            </a:r>
            <a:endParaRPr lang="en-US" altLang="nl-NL" sz="28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nl-NL" sz="2800" dirty="0" err="1" smtClean="0">
                <a:latin typeface="Calibri" panose="020F0502020204030204" pitchFamily="34" charset="0"/>
              </a:rPr>
              <a:t>Aanhechten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carbohydraat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zijketens</a:t>
            </a:r>
            <a:r>
              <a:rPr lang="en-US" altLang="nl-NL" sz="2800" dirty="0">
                <a:latin typeface="Calibri" panose="020F0502020204030204" pitchFamily="34" charset="0"/>
              </a:rPr>
              <a:t> </a:t>
            </a:r>
            <a:r>
              <a:rPr lang="en-US" altLang="nl-NL" sz="2800" dirty="0" smtClean="0"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vorming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glycoproteinen</a:t>
            </a:r>
            <a:endParaRPr lang="en-US" altLang="nl-NL" sz="28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nl-NL" sz="2800" dirty="0" err="1" smtClean="0">
                <a:latin typeface="Calibri" panose="020F0502020204030204" pitchFamily="34" charset="0"/>
              </a:rPr>
              <a:t>Verkleinen</a:t>
            </a:r>
            <a:r>
              <a:rPr lang="en-US" altLang="nl-NL" sz="2800" dirty="0" smtClean="0">
                <a:latin typeface="Calibri" panose="020F0502020204030204" pitchFamily="34" charset="0"/>
              </a:rPr>
              <a:t> of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trimmen</a:t>
            </a:r>
            <a:r>
              <a:rPr lang="en-US" altLang="nl-NL" sz="2800" dirty="0" smtClean="0">
                <a:latin typeface="Calibri" panose="020F0502020204030204" pitchFamily="34" charset="0"/>
              </a:rPr>
              <a:t> van polypeptides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nl-NL" sz="2800" dirty="0" err="1" smtClean="0">
                <a:latin typeface="Calibri" panose="020F0502020204030204" pitchFamily="34" charset="0"/>
              </a:rPr>
              <a:t>Signaal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sequenties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sturen</a:t>
            </a:r>
            <a:r>
              <a:rPr lang="en-US" altLang="nl-NL" sz="2800" dirty="0" smtClean="0">
                <a:latin typeface="Calibri" panose="020F0502020204030204" pitchFamily="34" charset="0"/>
              </a:rPr>
              <a:t> de polypeptides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naar</a:t>
            </a:r>
            <a:r>
              <a:rPr lang="en-US" altLang="nl-NL" sz="2800" dirty="0" smtClean="0">
                <a:latin typeface="Calibri" panose="020F0502020204030204" pitchFamily="34" charset="0"/>
              </a:rPr>
              <a:t> de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juiste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plaats</a:t>
            </a:r>
            <a:r>
              <a:rPr lang="en-US" altLang="nl-NL" sz="2800" dirty="0" smtClean="0">
                <a:latin typeface="Calibri" panose="020F0502020204030204" pitchFamily="34" charset="0"/>
              </a:rPr>
              <a:t>.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Daar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aangekomen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wordt</a:t>
            </a:r>
            <a:r>
              <a:rPr lang="en-US" altLang="nl-NL" sz="2800" dirty="0" smtClean="0">
                <a:latin typeface="Calibri" panose="020F0502020204030204" pitchFamily="34" charset="0"/>
              </a:rPr>
              <a:t> de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signaal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sequentie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verwijderd</a:t>
            </a:r>
            <a:endParaRPr lang="en-US" altLang="nl-NL" sz="28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nl-NL" sz="2800" dirty="0" err="1" smtClean="0">
                <a:latin typeface="Calibri" panose="020F0502020204030204" pitchFamily="34" charset="0"/>
              </a:rPr>
              <a:t>Toevoegen</a:t>
            </a:r>
            <a:r>
              <a:rPr lang="en-US" altLang="nl-NL" sz="2800" dirty="0" smtClean="0">
                <a:latin typeface="Calibri" panose="020F0502020204030204" pitchFamily="34" charset="0"/>
              </a:rPr>
              <a:t> van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metalen</a:t>
            </a:r>
            <a:r>
              <a:rPr lang="en-US" altLang="nl-NL" sz="2800" dirty="0" smtClean="0">
                <a:latin typeface="Calibri" panose="020F0502020204030204" pitchFamily="34" charset="0"/>
              </a:rPr>
              <a:t>,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bv</a:t>
            </a:r>
            <a:r>
              <a:rPr lang="en-US" altLang="nl-NL" sz="2800" dirty="0" smtClean="0">
                <a:latin typeface="Calibri" panose="020F0502020204030204" pitchFamily="34" charset="0"/>
              </a:rPr>
              <a:t>.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ijzer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aan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hemoglobine</a:t>
            </a:r>
            <a:r>
              <a:rPr lang="en-US" altLang="nl-NL" sz="2800" dirty="0" smtClean="0">
                <a:latin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0" y="2691581"/>
            <a:ext cx="9144000" cy="737419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7374" y="1190912"/>
            <a:ext cx="9143999" cy="492443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600" dirty="0" smtClean="0"/>
              <a:t>Pauze: 5 minuten</a:t>
            </a:r>
            <a:endParaRPr lang="nl-NL" sz="2600" dirty="0"/>
          </a:p>
        </p:txBody>
      </p:sp>
      <p:cxnSp>
        <p:nvCxnSpPr>
          <p:cNvPr id="7" name="Rechte verbindingslijn 6"/>
          <p:cNvCxnSpPr/>
          <p:nvPr/>
        </p:nvCxnSpPr>
        <p:spPr>
          <a:xfrm>
            <a:off x="0" y="2278626"/>
            <a:ext cx="9144000" cy="73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374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9126793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1831258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3655142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5479026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7302910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24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Eén</a:t>
            </a:r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gen -&gt; </a:t>
            </a:r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één</a:t>
            </a:r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polypeptide </a:t>
            </a:r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keten</a:t>
            </a:r>
            <a:endParaRPr lang="en-US" altLang="nl-NL" sz="3200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2048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8229600" cy="4525962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err="1" smtClean="0">
                <a:latin typeface="Calibri" pitchFamily="34" charset="0"/>
              </a:rPr>
              <a:t>Bijna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alle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enzymen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zijn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eiwitten</a:t>
            </a:r>
            <a:r>
              <a:rPr lang="en-US" sz="2800" dirty="0" smtClean="0">
                <a:latin typeface="Calibri" pitchFamily="34" charset="0"/>
              </a:rPr>
              <a:t>, maar </a:t>
            </a:r>
            <a:r>
              <a:rPr lang="en-US" sz="2800" dirty="0" err="1" smtClean="0">
                <a:latin typeface="Calibri" pitchFamily="34" charset="0"/>
              </a:rPr>
              <a:t>niet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alle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eiwitten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zijn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enzymen</a:t>
            </a:r>
            <a:r>
              <a:rPr lang="en-US" sz="2800" dirty="0" smtClean="0">
                <a:latin typeface="Calibri" pitchFamily="34" charset="0"/>
              </a:rPr>
              <a:t> </a:t>
            </a:r>
          </a:p>
          <a:p>
            <a:pPr eaLnBrk="1" hangingPunct="1">
              <a:defRPr/>
            </a:pPr>
            <a:r>
              <a:rPr lang="en-US" sz="2800" dirty="0" err="1" smtClean="0">
                <a:latin typeface="Calibri" pitchFamily="34" charset="0"/>
              </a:rPr>
              <a:t>Een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werkzaam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eiwit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bestaat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vaak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uit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meerdere</a:t>
            </a:r>
            <a:r>
              <a:rPr lang="en-US" sz="2800" dirty="0" smtClean="0">
                <a:latin typeface="Calibri" pitchFamily="34" charset="0"/>
              </a:rPr>
              <a:t> (</a:t>
            </a:r>
            <a:r>
              <a:rPr lang="en-US" sz="2800" dirty="0" err="1" smtClean="0">
                <a:latin typeface="Calibri" pitchFamily="34" charset="0"/>
              </a:rPr>
              <a:t>verschillende</a:t>
            </a:r>
            <a:r>
              <a:rPr lang="en-US" sz="2800" dirty="0" smtClean="0">
                <a:latin typeface="Calibri" pitchFamily="34" charset="0"/>
              </a:rPr>
              <a:t>) polypeptides</a:t>
            </a:r>
          </a:p>
          <a:p>
            <a:pPr eaLnBrk="1" hangingPunct="1">
              <a:buFontTx/>
              <a:buNone/>
              <a:defRPr/>
            </a:pPr>
            <a:endParaRPr lang="nl-NL" dirty="0" smtClean="0">
              <a:latin typeface="Calibri" pitchFamily="34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nl-NL" sz="2600" dirty="0" smtClean="0">
                <a:latin typeface="Calibri" pitchFamily="34" charset="0"/>
              </a:rPr>
              <a:t>Bv. Hemoglobine </a:t>
            </a:r>
          </a:p>
          <a:p>
            <a:pPr marL="0" indent="0" eaLnBrk="1" hangingPunct="1">
              <a:buFontTx/>
              <a:buNone/>
              <a:defRPr/>
            </a:pPr>
            <a:r>
              <a:rPr lang="nl-NL" sz="1800" dirty="0" smtClean="0">
                <a:latin typeface="Calibri" pitchFamily="34" charset="0"/>
              </a:rPr>
              <a:t>Bestaat uit 2 </a:t>
            </a:r>
            <a:r>
              <a:rPr lang="el-GR" sz="1800" dirty="0" smtClean="0">
                <a:latin typeface="Calibri" pitchFamily="34" charset="0"/>
              </a:rPr>
              <a:t>α</a:t>
            </a:r>
            <a:r>
              <a:rPr lang="nl-NL" sz="1800" dirty="0" smtClean="0">
                <a:latin typeface="Calibri" pitchFamily="34" charset="0"/>
              </a:rPr>
              <a:t>-globine </a:t>
            </a:r>
            <a:r>
              <a:rPr lang="nl-NL" sz="1800" dirty="0" err="1" smtClean="0">
                <a:latin typeface="Calibri" pitchFamily="34" charset="0"/>
              </a:rPr>
              <a:t>polypeptides</a:t>
            </a:r>
            <a:r>
              <a:rPr lang="nl-NL" sz="1800" dirty="0" smtClean="0">
                <a:latin typeface="Calibri" pitchFamily="34" charset="0"/>
              </a:rPr>
              <a:t> </a:t>
            </a:r>
          </a:p>
          <a:p>
            <a:pPr marL="0" indent="0" eaLnBrk="1" hangingPunct="1">
              <a:buFontTx/>
              <a:buNone/>
              <a:defRPr/>
            </a:pPr>
            <a:r>
              <a:rPr lang="nl-NL" sz="1800" dirty="0" smtClean="0">
                <a:latin typeface="Calibri" pitchFamily="34" charset="0"/>
              </a:rPr>
              <a:t>en 2 </a:t>
            </a:r>
            <a:r>
              <a:rPr lang="el-GR" sz="1800" dirty="0" smtClean="0">
                <a:latin typeface="Calibri" pitchFamily="34" charset="0"/>
              </a:rPr>
              <a:t>β</a:t>
            </a:r>
            <a:r>
              <a:rPr lang="nl-NL" sz="1800" dirty="0" smtClean="0">
                <a:latin typeface="Calibri" pitchFamily="34" charset="0"/>
              </a:rPr>
              <a:t>-globine </a:t>
            </a:r>
            <a:r>
              <a:rPr lang="nl-NL" sz="1800" dirty="0" err="1" smtClean="0">
                <a:latin typeface="Calibri" pitchFamily="34" charset="0"/>
              </a:rPr>
              <a:t>polypeptides</a:t>
            </a:r>
            <a:endParaRPr lang="nl-NL" sz="1800" dirty="0" smtClean="0">
              <a:latin typeface="Calibri" pitchFamily="34" charset="0"/>
            </a:endParaRPr>
          </a:p>
          <a:p>
            <a:pPr marL="0" indent="0" eaLnBrk="1" hangingPunct="1">
              <a:buFontTx/>
              <a:buNone/>
              <a:defRPr/>
            </a:pPr>
            <a:endParaRPr lang="nl-NL" sz="1800" dirty="0" smtClean="0">
              <a:latin typeface="Calibri" pitchFamily="34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nl-NL" sz="1800" dirty="0" smtClean="0">
                <a:latin typeface="Calibri" pitchFamily="34" charset="0"/>
              </a:rPr>
              <a:t>Verzorgt het transport </a:t>
            </a:r>
            <a:r>
              <a:rPr lang="nl-NL" sz="1800" dirty="0">
                <a:latin typeface="Calibri" pitchFamily="34" charset="0"/>
              </a:rPr>
              <a:t>van </a:t>
            </a:r>
            <a:endParaRPr lang="nl-NL" sz="1800" dirty="0" smtClean="0">
              <a:latin typeface="Calibri" pitchFamily="34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nl-NL" sz="1800" dirty="0" smtClean="0">
                <a:latin typeface="Calibri" pitchFamily="34" charset="0"/>
              </a:rPr>
              <a:t>zuurstof </a:t>
            </a:r>
            <a:r>
              <a:rPr lang="nl-NL" sz="1800" dirty="0">
                <a:latin typeface="Calibri" pitchFamily="34" charset="0"/>
              </a:rPr>
              <a:t>(O</a:t>
            </a:r>
            <a:r>
              <a:rPr lang="nl-NL" sz="1800" baseline="-25000" dirty="0">
                <a:latin typeface="Calibri" pitchFamily="34" charset="0"/>
              </a:rPr>
              <a:t>2</a:t>
            </a:r>
            <a:r>
              <a:rPr lang="nl-NL" sz="1800" dirty="0">
                <a:latin typeface="Calibri" pitchFamily="34" charset="0"/>
              </a:rPr>
              <a:t>) </a:t>
            </a:r>
            <a:r>
              <a:rPr lang="nl-NL" sz="1800" dirty="0" smtClean="0">
                <a:latin typeface="Calibri" pitchFamily="34" charset="0"/>
              </a:rPr>
              <a:t>en </a:t>
            </a:r>
            <a:r>
              <a:rPr lang="nl-NL" sz="1800" dirty="0">
                <a:latin typeface="Calibri" pitchFamily="34" charset="0"/>
              </a:rPr>
              <a:t>koolstofdioxide (CO</a:t>
            </a:r>
            <a:r>
              <a:rPr lang="nl-NL" sz="1800" baseline="-25000" dirty="0">
                <a:latin typeface="Calibri" pitchFamily="34" charset="0"/>
              </a:rPr>
              <a:t>2</a:t>
            </a:r>
            <a:r>
              <a:rPr lang="nl-NL" sz="1800" dirty="0">
                <a:latin typeface="Calibri" pitchFamily="34" charset="0"/>
              </a:rPr>
              <a:t>) </a:t>
            </a:r>
            <a:endParaRPr lang="nl-NL" sz="1800" dirty="0" smtClean="0">
              <a:latin typeface="Calibri" pitchFamily="34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nl-NL" sz="1800" dirty="0" smtClean="0">
                <a:latin typeface="Calibri" pitchFamily="34" charset="0"/>
              </a:rPr>
              <a:t>door </a:t>
            </a:r>
            <a:r>
              <a:rPr lang="nl-NL" sz="1800" dirty="0">
                <a:latin typeface="Calibri" pitchFamily="34" charset="0"/>
              </a:rPr>
              <a:t>het </a:t>
            </a:r>
            <a:r>
              <a:rPr lang="nl-NL" sz="1800" dirty="0" smtClean="0">
                <a:latin typeface="Calibri" pitchFamily="34" charset="0"/>
              </a:rPr>
              <a:t>bloed </a:t>
            </a:r>
            <a:r>
              <a:rPr lang="nl-NL" sz="1800" dirty="0">
                <a:latin typeface="Calibri" pitchFamily="34" charset="0"/>
              </a:rPr>
              <a:t>van veel </a:t>
            </a:r>
            <a:r>
              <a:rPr lang="nl-NL" sz="1800" dirty="0" smtClean="0">
                <a:latin typeface="Calibri" pitchFamily="34" charset="0"/>
              </a:rPr>
              <a:t>dieren</a:t>
            </a:r>
            <a:endParaRPr lang="nl-NL" sz="2400" dirty="0" smtClean="0">
              <a:latin typeface="Calibri" pitchFamily="34" charset="0"/>
            </a:endParaRPr>
          </a:p>
        </p:txBody>
      </p:sp>
      <p:pic>
        <p:nvPicPr>
          <p:cNvPr id="20484" name="Picture 8" descr="15_20Figure-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717032"/>
            <a:ext cx="3240360" cy="267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Polypeptiden</a:t>
            </a: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 </a:t>
            </a: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Eiwitten</a:t>
            </a: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/>
            </a:r>
            <a:b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1) </a:t>
            </a:r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Primaire</a:t>
            </a: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structuur</a:t>
            </a:r>
            <a:endParaRPr lang="en-US" altLang="nl-NL" sz="4000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211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nl-NL" sz="2600" dirty="0" smtClean="0">
                <a:latin typeface="Calibri" panose="020F0502020204030204" pitchFamily="34" charset="0"/>
              </a:rPr>
              <a:t>4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groepen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aminozuren</a:t>
            </a:r>
            <a:r>
              <a:rPr lang="en-US" altLang="nl-NL" sz="2600" dirty="0" smtClean="0">
                <a:latin typeface="Calibri" panose="020F0502020204030204" pitchFamily="34" charset="0"/>
              </a:rPr>
              <a:t> (4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soorten</a:t>
            </a:r>
            <a:r>
              <a:rPr lang="en-US" altLang="nl-NL" sz="2600" dirty="0" smtClean="0">
                <a:latin typeface="Calibri" panose="020F0502020204030204" pitchFamily="34" charset="0"/>
              </a:rPr>
              <a:t> R-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groepen</a:t>
            </a:r>
            <a:r>
              <a:rPr lang="en-US" altLang="nl-NL" sz="2600" dirty="0" smtClean="0">
                <a:latin typeface="Calibri" panose="020F0502020204030204" pitchFamily="34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nl-NL" sz="2200" dirty="0" smtClean="0">
                <a:latin typeface="Calibri" panose="020F0502020204030204" pitchFamily="34" charset="0"/>
              </a:rPr>
              <a:t>nonpolar </a:t>
            </a:r>
            <a:r>
              <a:rPr lang="en-US" altLang="nl-NL" sz="2200" dirty="0" smtClean="0">
                <a:latin typeface="Calibri" panose="020F0502020204030204" pitchFamily="34" charset="0"/>
              </a:rPr>
              <a:t>(hydrophobic)</a:t>
            </a:r>
            <a:endParaRPr lang="en-US" altLang="nl-NL" sz="22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nl-NL" sz="2200" dirty="0" smtClean="0">
                <a:latin typeface="Calibri" panose="020F0502020204030204" pitchFamily="34" charset="0"/>
              </a:rPr>
              <a:t>polar </a:t>
            </a:r>
            <a:r>
              <a:rPr lang="en-US" altLang="nl-NL" sz="2200" dirty="0" smtClean="0">
                <a:latin typeface="Calibri" panose="020F0502020204030204" pitchFamily="34" charset="0"/>
              </a:rPr>
              <a:t>(hydrophilic)</a:t>
            </a:r>
            <a:endParaRPr lang="en-US" altLang="nl-NL" sz="22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nl-NL" sz="2200" dirty="0" smtClean="0">
                <a:latin typeface="Calibri" panose="020F0502020204030204" pitchFamily="34" charset="0"/>
              </a:rPr>
              <a:t>positively </a:t>
            </a:r>
            <a:r>
              <a:rPr lang="en-US" altLang="nl-NL" sz="2200" dirty="0">
                <a:latin typeface="Calibri" panose="020F0502020204030204" pitchFamily="34" charset="0"/>
              </a:rPr>
              <a:t>charged (hydrophilic)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nl-NL" sz="2200" dirty="0" smtClean="0">
                <a:latin typeface="Calibri" panose="020F0502020204030204" pitchFamily="34" charset="0"/>
              </a:rPr>
              <a:t>negatively </a:t>
            </a:r>
            <a:r>
              <a:rPr lang="en-US" altLang="nl-NL" sz="2200" dirty="0">
                <a:latin typeface="Calibri" panose="020F0502020204030204" pitchFamily="34" charset="0"/>
              </a:rPr>
              <a:t>charged (hydrophilic</a:t>
            </a:r>
            <a:r>
              <a:rPr lang="en-US" altLang="nl-NL" sz="2200" dirty="0" smtClean="0">
                <a:latin typeface="Calibri" panose="020F0502020204030204" pitchFamily="34" charset="0"/>
              </a:rPr>
              <a:t>)</a:t>
            </a:r>
            <a:endParaRPr lang="en-US" altLang="nl-NL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nl-NL" sz="26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nl-NL" sz="2600" dirty="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nl-NL" sz="2600" dirty="0" smtClean="0">
                <a:latin typeface="Calibri" panose="020F0502020204030204" pitchFamily="34" charset="0"/>
              </a:rPr>
              <a:t>Elk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aminozuur</a:t>
            </a:r>
            <a:r>
              <a:rPr lang="en-US" altLang="nl-NL" sz="2600" dirty="0" smtClean="0">
                <a:latin typeface="Calibri" panose="020F0502020204030204" pitchFamily="34" charset="0"/>
              </a:rPr>
              <a:t> (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dus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ook</a:t>
            </a:r>
            <a:r>
              <a:rPr lang="en-US" altLang="nl-NL" sz="2600" dirty="0" smtClean="0">
                <a:latin typeface="Calibri" panose="020F0502020204030204" pitchFamily="34" charset="0"/>
              </a:rPr>
              <a:t> polypeptide)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heeft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z’n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eigen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chemische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eigenschappen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nl-NL" sz="2600" dirty="0" err="1" smtClean="0">
                <a:latin typeface="Calibri" panose="020F0502020204030204" pitchFamily="34" charset="0"/>
              </a:rPr>
              <a:t>Hoeveel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verschillende</a:t>
            </a:r>
            <a:r>
              <a:rPr lang="en-US" altLang="nl-NL" sz="2600" dirty="0" smtClean="0">
                <a:latin typeface="Calibri" panose="020F0502020204030204" pitchFamily="34" charset="0"/>
              </a:rPr>
              <a:t> polypeptides van 100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aminozuren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zijn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er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mogelijk</a:t>
            </a:r>
            <a:r>
              <a:rPr lang="en-US" altLang="nl-NL" sz="2600" dirty="0" smtClean="0">
                <a:latin typeface="Calibri" panose="020F0502020204030204" pitchFamily="34" charset="0"/>
              </a:rPr>
              <a:t>? 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5867400" y="5876925"/>
            <a:ext cx="237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l-NL" altLang="nl-NL" sz="2400">
                <a:solidFill>
                  <a:srgbClr val="003399"/>
                </a:solidFill>
                <a:latin typeface="Calibri" panose="020F0502020204030204" pitchFamily="34" charset="0"/>
              </a:rPr>
              <a:t>Antwoord: 20 </a:t>
            </a:r>
            <a:r>
              <a:rPr lang="nl-NL" altLang="nl-NL" sz="2400" baseline="30000">
                <a:solidFill>
                  <a:srgbClr val="003399"/>
                </a:solidFill>
                <a:latin typeface="Calibri" panose="020F0502020204030204" pitchFamily="34" charset="0"/>
              </a:rPr>
              <a:t>100 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204864"/>
            <a:ext cx="2316773" cy="2035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title"/>
          </p:nvPr>
        </p:nvSpPr>
        <p:spPr>
          <a:xfrm>
            <a:off x="142875" y="130175"/>
            <a:ext cx="9001125" cy="1584325"/>
          </a:xfrm>
        </p:spPr>
        <p:txBody>
          <a:bodyPr/>
          <a:lstStyle/>
          <a:p>
            <a:pPr eaLnBrk="1" hangingPunct="1"/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2) </a:t>
            </a:r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Secundaire</a:t>
            </a: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structuur</a:t>
            </a:r>
            <a:r>
              <a:rPr lang="en-US" altLang="nl-NL" sz="4000" b="1" dirty="0" smtClean="0">
                <a:solidFill>
                  <a:srgbClr val="003399"/>
                </a:solidFill>
                <a:latin typeface="Calibri" panose="020F0502020204030204" pitchFamily="34" charset="0"/>
              </a:rPr>
              <a:t/>
            </a:r>
            <a:br>
              <a:rPr lang="en-US" altLang="nl-NL" sz="4000" b="1" dirty="0" smtClean="0">
                <a:solidFill>
                  <a:srgbClr val="003399"/>
                </a:solidFill>
                <a:latin typeface="Calibri" panose="020F0502020204030204" pitchFamily="34" charset="0"/>
              </a:rPr>
            </a:br>
            <a:r>
              <a:rPr lang="en-US" altLang="nl-NL" sz="28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Interactie</a:t>
            </a:r>
            <a:r>
              <a:rPr lang="en-US" altLang="nl-NL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(</a:t>
            </a:r>
            <a:r>
              <a:rPr lang="en-US" altLang="nl-NL" sz="2800" dirty="0" smtClean="0">
                <a:latin typeface="Calibri" panose="020F0502020204030204" pitchFamily="34" charset="0"/>
              </a:rPr>
              <a:t>H-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bruggen</a:t>
            </a:r>
            <a:r>
              <a:rPr lang="en-US" altLang="nl-NL" sz="2800" dirty="0" smtClean="0">
                <a:latin typeface="Calibri" panose="020F0502020204030204" pitchFamily="34" charset="0"/>
              </a:rPr>
              <a:t>) </a:t>
            </a:r>
            <a:r>
              <a:rPr lang="en-US" altLang="nl-NL" sz="28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az</a:t>
            </a:r>
            <a:r>
              <a:rPr lang="en-US" altLang="nl-NL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binnen</a:t>
            </a:r>
            <a:r>
              <a:rPr lang="en-US" altLang="nl-NL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backbone </a:t>
            </a:r>
            <a:r>
              <a:rPr lang="en-US" altLang="nl-NL" sz="2800" dirty="0" smtClean="0">
                <a:solidFill>
                  <a:schemeClr val="tx1"/>
                </a:solidFill>
                <a:latin typeface="Calibri" panose="020F0502020204030204" pitchFamily="34" charset="0"/>
              </a:rPr>
              <a:t>v/h polypeptide</a:t>
            </a:r>
            <a:r>
              <a:rPr lang="en-US" altLang="nl-NL" sz="2800" dirty="0" smtClean="0">
                <a:latin typeface="Calibri" panose="020F0502020204030204" pitchFamily="34" charset="0"/>
              </a:rPr>
              <a:t>. </a:t>
            </a:r>
            <a:br>
              <a:rPr lang="en-US" altLang="nl-NL" sz="2800" dirty="0" smtClean="0">
                <a:latin typeface="Calibri" panose="020F0502020204030204" pitchFamily="34" charset="0"/>
              </a:rPr>
            </a:br>
            <a:r>
              <a:rPr lang="en-US" altLang="nl-NL" sz="2800" dirty="0" err="1" smtClean="0">
                <a:latin typeface="Calibri" panose="020F0502020204030204" pitchFamily="34" charset="0"/>
              </a:rPr>
              <a:t>Eiwitten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hebben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een</a:t>
            </a:r>
            <a:r>
              <a:rPr lang="en-US" altLang="nl-NL" sz="2800" dirty="0" smtClean="0">
                <a:latin typeface="Calibri" panose="020F0502020204030204" pitchFamily="34" charset="0"/>
              </a:rPr>
              <a:t> mix van </a:t>
            </a:r>
            <a:r>
              <a:rPr lang="el-GR" altLang="nl-NL" sz="2800" dirty="0" smtClean="0">
                <a:latin typeface="Calibri" panose="020F0502020204030204" pitchFamily="34" charset="0"/>
              </a:rPr>
              <a:t>α</a:t>
            </a:r>
            <a:r>
              <a:rPr lang="en-US" altLang="nl-NL" sz="2800" dirty="0" smtClean="0">
                <a:latin typeface="Calibri" panose="020F0502020204030204" pitchFamily="34" charset="0"/>
              </a:rPr>
              <a:t>-helix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en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l-GR" altLang="nl-NL" sz="2800" dirty="0" smtClean="0">
                <a:latin typeface="Calibri" panose="020F0502020204030204" pitchFamily="34" charset="0"/>
              </a:rPr>
              <a:t>β</a:t>
            </a:r>
            <a:r>
              <a:rPr lang="en-US" altLang="nl-NL" sz="2800" dirty="0" smtClean="0">
                <a:latin typeface="Calibri" panose="020F0502020204030204" pitchFamily="34" charset="0"/>
              </a:rPr>
              <a:t>-plated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structuur</a:t>
            </a:r>
            <a:endParaRPr lang="en-US" altLang="nl-NL" sz="4000" dirty="0" smtClean="0">
              <a:latin typeface="Calibri" panose="020F0502020204030204" pitchFamily="34" charset="0"/>
            </a:endParaRPr>
          </a:p>
        </p:txBody>
      </p:sp>
      <p:pic>
        <p:nvPicPr>
          <p:cNvPr id="31747" name="Picture 5" descr="14_1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71129" y="2276872"/>
            <a:ext cx="5544616" cy="406010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3) Tertiaire structuur</a:t>
            </a:r>
            <a:endParaRPr lang="nl-NL" altLang="nl-NL" sz="3200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32771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384175" y="1600200"/>
            <a:ext cx="4038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nl-NL" altLang="nl-NL" sz="2400" dirty="0" smtClean="0">
                <a:latin typeface="Calibri" panose="020F0502020204030204" pitchFamily="34" charset="0"/>
              </a:rPr>
              <a:t>3D- conformatie van de hele polypeptide keten (voor stabiliteit</a:t>
            </a:r>
            <a:r>
              <a:rPr lang="nl-NL" altLang="nl-NL" sz="2400" dirty="0" smtClean="0">
                <a:latin typeface="Calibri" panose="020F0502020204030204" pitchFamily="34" charset="0"/>
              </a:rPr>
              <a:t>). Interacties tussen R-groepen:</a:t>
            </a:r>
            <a:endParaRPr lang="nl-NL" altLang="nl-NL" sz="24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nl-NL" altLang="nl-NL" sz="2400" dirty="0" smtClean="0">
                <a:latin typeface="Calibri" panose="020F0502020204030204" pitchFamily="34" charset="0"/>
              </a:rPr>
              <a:t>covalente S-bruggen tussen 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cysteines</a:t>
            </a:r>
            <a:endParaRPr lang="nl-NL" altLang="nl-NL" sz="2400" dirty="0" smtClean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nl-NL" altLang="nl-NL" sz="2400" dirty="0" smtClean="0">
                <a:latin typeface="Calibri" panose="020F0502020204030204" pitchFamily="34" charset="0"/>
              </a:rPr>
              <a:t>polaire hydrofiele groepen gaan interactie met water aan </a:t>
            </a:r>
          </a:p>
          <a:p>
            <a:pPr lvl="1" eaLnBrk="1" hangingPunct="1">
              <a:lnSpc>
                <a:spcPct val="90000"/>
              </a:lnSpc>
            </a:pPr>
            <a:r>
              <a:rPr lang="nl-NL" altLang="nl-NL" sz="2400" dirty="0" err="1" smtClean="0">
                <a:latin typeface="Calibri" panose="020F0502020204030204" pitchFamily="34" charset="0"/>
              </a:rPr>
              <a:t>nonpolaire</a:t>
            </a:r>
            <a:r>
              <a:rPr lang="nl-NL" altLang="nl-NL" sz="2400" dirty="0" smtClean="0">
                <a:latin typeface="Calibri" panose="020F0502020204030204" pitchFamily="34" charset="0"/>
              </a:rPr>
              <a:t> hydrofobe groepen gaan interactie met elkaar aan (binnenkant 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molekuul</a:t>
            </a:r>
            <a:r>
              <a:rPr lang="nl-NL" altLang="nl-NL" sz="2400" dirty="0" smtClean="0">
                <a:latin typeface="Calibri" panose="020F0502020204030204" pitchFamily="34" charset="0"/>
              </a:rPr>
              <a:t>)</a:t>
            </a:r>
          </a:p>
        </p:txBody>
      </p:sp>
      <p:pic>
        <p:nvPicPr>
          <p:cNvPr id="32772" name="Picture 5" descr="14_1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5175" y="1984375"/>
            <a:ext cx="4244975" cy="35829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4) </a:t>
            </a:r>
            <a:r>
              <a:rPr lang="nl-NL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Quarternaire</a:t>
            </a:r>
            <a:r>
              <a:rPr lang="nl-NL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structuur</a:t>
            </a:r>
            <a:endParaRPr lang="nl-NL" altLang="nl-NL" sz="3200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4175" y="1998663"/>
            <a:ext cx="4038600" cy="4525962"/>
          </a:xfrm>
        </p:spPr>
        <p:txBody>
          <a:bodyPr/>
          <a:lstStyle/>
          <a:p>
            <a:pPr eaLnBrk="1" hangingPunct="1"/>
            <a:r>
              <a:rPr lang="nl-NL" altLang="nl-NL" sz="2400" smtClean="0">
                <a:latin typeface="Calibri" panose="020F0502020204030204" pitchFamily="34" charset="0"/>
              </a:rPr>
              <a:t>Meerdere polypeptides (subunits) samen vormen 1 functioneel eiwit (oligomeer)</a:t>
            </a:r>
          </a:p>
          <a:p>
            <a:pPr eaLnBrk="1" hangingPunct="1"/>
            <a:r>
              <a:rPr lang="nl-NL" altLang="nl-NL" sz="2400" smtClean="0">
                <a:latin typeface="Calibri" panose="020F0502020204030204" pitchFamily="34" charset="0"/>
              </a:rPr>
              <a:t>Veel eiwitten laten een quarternaire structuur zien, bv. Hemoglobine, DNA-polymerase</a:t>
            </a:r>
            <a:endParaRPr lang="nl-NL" altLang="nl-NL" sz="2800" smtClean="0">
              <a:latin typeface="Calibri" panose="020F0502020204030204" pitchFamily="34" charset="0"/>
            </a:endParaRPr>
          </a:p>
        </p:txBody>
      </p:sp>
      <p:pic>
        <p:nvPicPr>
          <p:cNvPr id="33796" name="Picture 6" descr="15_20Figure-L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060575"/>
            <a:ext cx="4038600" cy="33289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285750"/>
            <a:ext cx="8229600" cy="777875"/>
          </a:xfrm>
        </p:spPr>
        <p:txBody>
          <a:bodyPr/>
          <a:lstStyle/>
          <a:p>
            <a:pPr eaLnBrk="1" hangingPunct="1"/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Translatie</a:t>
            </a:r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- </a:t>
            </a:r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Componenten</a:t>
            </a:r>
            <a:endParaRPr lang="en-US" altLang="nl-NL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3528" y="1412776"/>
            <a:ext cx="3888432" cy="4525963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nl-NL" altLang="nl-NL" sz="2400" dirty="0" smtClean="0">
                <a:latin typeface="Calibri" panose="020F0502020204030204" pitchFamily="34" charset="0"/>
              </a:rPr>
              <a:t>Vertalen van mRNA in een polypeptide keten m.b.v. het ribosoom.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nl-NL" altLang="nl-NL" sz="24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nl-NL" altLang="nl-NL" sz="2400" dirty="0" smtClean="0">
                <a:latin typeface="Calibri" panose="020F0502020204030204" pitchFamily="34" charset="0"/>
              </a:rPr>
              <a:t>Het ribosoom bestaat uit een grote en een kleine 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subunit</a:t>
            </a:r>
            <a:r>
              <a:rPr lang="nl-NL" altLang="nl-NL" sz="2400" dirty="0" smtClean="0">
                <a:latin typeface="Calibri" panose="020F0502020204030204" pitchFamily="34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nl-NL" altLang="nl-NL" sz="2400" dirty="0" smtClean="0">
                <a:latin typeface="Calibri" panose="020F0502020204030204" pitchFamily="34" charset="0"/>
              </a:rPr>
              <a:t>Elke 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subunit</a:t>
            </a:r>
            <a:r>
              <a:rPr lang="nl-NL" altLang="nl-NL" sz="2400" dirty="0" smtClean="0">
                <a:latin typeface="Calibri" panose="020F0502020204030204" pitchFamily="34" charset="0"/>
              </a:rPr>
              <a:t> bestaat uit 1 of meer moleculen 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rRNA</a:t>
            </a:r>
            <a:r>
              <a:rPr lang="nl-NL" altLang="nl-NL" sz="2400" dirty="0" smtClean="0">
                <a:latin typeface="Calibri" panose="020F0502020204030204" pitchFamily="34" charset="0"/>
              </a:rPr>
              <a:t> en een verzameling 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ribosomale</a:t>
            </a:r>
            <a:r>
              <a:rPr lang="nl-NL" altLang="nl-NL" sz="2400" dirty="0" smtClean="0">
                <a:latin typeface="Calibri" panose="020F0502020204030204" pitchFamily="34" charset="0"/>
              </a:rPr>
              <a:t> eiwitten. </a:t>
            </a:r>
          </a:p>
          <a:p>
            <a:pPr eaLnBrk="1" hangingPunct="1">
              <a:lnSpc>
                <a:spcPct val="80000"/>
              </a:lnSpc>
            </a:pPr>
            <a:r>
              <a:rPr lang="nl-NL" altLang="nl-NL" sz="2400" dirty="0" smtClean="0">
                <a:latin typeface="Calibri" panose="020F0502020204030204" pitchFamily="34" charset="0"/>
              </a:rPr>
              <a:t>Naast mRNA en ribosomen zijn tRNA, GTP, en “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initiation</a:t>
            </a:r>
            <a:r>
              <a:rPr lang="nl-NL" altLang="nl-NL" sz="2400" dirty="0" smtClean="0">
                <a:latin typeface="Calibri" panose="020F0502020204030204" pitchFamily="34" charset="0"/>
              </a:rPr>
              <a:t> en 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elongation</a:t>
            </a:r>
            <a:r>
              <a:rPr lang="nl-NL" altLang="nl-NL" sz="2400" dirty="0" smtClean="0">
                <a:latin typeface="Calibri" panose="020F0502020204030204" pitchFamily="34" charset="0"/>
              </a:rPr>
              <a:t> factors” nodig</a:t>
            </a:r>
          </a:p>
        </p:txBody>
      </p:sp>
      <p:pic>
        <p:nvPicPr>
          <p:cNvPr id="4100" name="Picture 6" descr="15_06Figure01-L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6100" y="1341438"/>
            <a:ext cx="4787900" cy="50403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eaLnBrk="1" hangingPunct="1"/>
            <a:r>
              <a:rPr lang="nl-NL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Chaperones</a:t>
            </a:r>
            <a:r>
              <a:rPr lang="nl-NL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and</a:t>
            </a:r>
            <a:r>
              <a:rPr lang="nl-NL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(mis)</a:t>
            </a:r>
            <a:r>
              <a:rPr lang="nl-NL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folding</a:t>
            </a:r>
            <a:endParaRPr lang="nl-NL" altLang="nl-NL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2194"/>
            <a:ext cx="8229600" cy="4781550"/>
          </a:xfrm>
        </p:spPr>
        <p:txBody>
          <a:bodyPr/>
          <a:lstStyle/>
          <a:p>
            <a:pPr eaLnBrk="1" hangingPunct="1"/>
            <a:r>
              <a:rPr lang="en-US" altLang="nl-NL" sz="2800" dirty="0" smtClean="0">
                <a:latin typeface="Calibri" panose="020F0502020204030204" pitchFamily="34" charset="0"/>
              </a:rPr>
              <a:t>Het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vouwen</a:t>
            </a:r>
            <a:r>
              <a:rPr lang="en-US" altLang="nl-NL" sz="2800" dirty="0" smtClean="0">
                <a:latin typeface="Calibri" panose="020F0502020204030204" pitchFamily="34" charset="0"/>
              </a:rPr>
              <a:t> van de polypeptide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wordt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gereguleerd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en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gefaciliteerd</a:t>
            </a:r>
            <a:r>
              <a:rPr lang="en-US" altLang="nl-NL" sz="2800" dirty="0" smtClean="0">
                <a:latin typeface="Calibri" panose="020F0502020204030204" pitchFamily="34" charset="0"/>
              </a:rPr>
              <a:t> door chaperone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eiwitten</a:t>
            </a:r>
            <a:r>
              <a:rPr lang="en-US" altLang="nl-NL" sz="2800" dirty="0" smtClean="0">
                <a:latin typeface="Calibri" panose="020F0502020204030204" pitchFamily="34" charset="0"/>
              </a:rPr>
              <a:t>. Chaperone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eiwitten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werken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als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een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soort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enzym</a:t>
            </a:r>
            <a:r>
              <a:rPr lang="en-US" altLang="nl-NL" sz="2800" dirty="0" smtClean="0">
                <a:latin typeface="Calibri" panose="020F0502020204030204" pitchFamily="34" charset="0"/>
              </a:rPr>
              <a:t>, ‘black box’.</a:t>
            </a:r>
          </a:p>
          <a:p>
            <a:pPr marL="0" indent="0" eaLnBrk="1" hangingPunct="1">
              <a:buNone/>
            </a:pPr>
            <a:endParaRPr lang="en-US" altLang="nl-NL" sz="28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nl-NL" sz="2800" dirty="0" err="1" smtClean="0">
                <a:latin typeface="Calibri" panose="020F0502020204030204" pitchFamily="34" charset="0"/>
              </a:rPr>
              <a:t>Verkeerd</a:t>
            </a:r>
            <a:r>
              <a:rPr lang="en-US" altLang="nl-NL" sz="2800" dirty="0" smtClean="0">
                <a:latin typeface="Calibri" panose="020F0502020204030204" pitchFamily="34" charset="0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</a:rPr>
              <a:t>gevouwen</a:t>
            </a:r>
            <a:r>
              <a:rPr lang="en-US" altLang="nl-NL" sz="2800" dirty="0" smtClean="0">
                <a:latin typeface="Calibri" panose="020F0502020204030204" pitchFamily="34" charset="0"/>
              </a:rPr>
              <a:t> polypeptides </a:t>
            </a:r>
            <a:r>
              <a:rPr lang="en-US" altLang="nl-NL" sz="2800" dirty="0" smtClean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nl-NL" sz="28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worden</a:t>
            </a:r>
            <a:r>
              <a:rPr lang="en-US" altLang="nl-NL" sz="28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geladen</a:t>
            </a:r>
            <a:r>
              <a:rPr lang="en-US" altLang="nl-NL" sz="28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met </a:t>
            </a:r>
            <a:r>
              <a:rPr lang="en-US" altLang="nl-NL" sz="28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ubiquitines</a:t>
            </a:r>
            <a:r>
              <a:rPr lang="en-US" altLang="nl-NL" sz="28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 </a:t>
            </a:r>
            <a:r>
              <a:rPr lang="en-US" altLang="nl-NL" sz="28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herkend</a:t>
            </a:r>
            <a:r>
              <a:rPr lang="en-US" altLang="nl-NL" sz="28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en</a:t>
            </a:r>
            <a:r>
              <a:rPr lang="en-US" altLang="nl-NL" sz="28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nl-NL" sz="28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afgebroken</a:t>
            </a:r>
            <a:r>
              <a:rPr lang="en-US" altLang="nl-NL" sz="28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door </a:t>
            </a:r>
            <a:r>
              <a:rPr lang="en-US" altLang="nl-NL" sz="28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proteasoom</a:t>
            </a:r>
            <a:r>
              <a:rPr lang="en-US" altLang="nl-NL" sz="28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</a:p>
          <a:p>
            <a:pPr lvl="1" eaLnBrk="1" hangingPunct="1"/>
            <a:endParaRPr lang="en-US" altLang="nl-NL" sz="2400" dirty="0" smtClean="0"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lvl="1" eaLnBrk="1" hangingPunct="1"/>
            <a:r>
              <a:rPr lang="en-US" altLang="nl-NL" sz="24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Als</a:t>
            </a:r>
            <a:r>
              <a:rPr lang="en-US" altLang="nl-NL" sz="24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nl-NL" sz="24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niet</a:t>
            </a:r>
            <a:r>
              <a:rPr lang="en-US" altLang="nl-NL" sz="24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nl-NL" sz="24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afgebroken</a:t>
            </a:r>
            <a:r>
              <a:rPr lang="en-US" altLang="nl-NL" sz="2400" dirty="0" smtClean="0">
                <a:latin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n-US" altLang="nl-NL" sz="24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mogelijk</a:t>
            </a:r>
            <a:r>
              <a:rPr lang="en-US" altLang="nl-NL" sz="24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nl-NL" sz="24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foute</a:t>
            </a:r>
            <a:r>
              <a:rPr lang="en-US" altLang="nl-NL" sz="24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nl-NL" sz="24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activiteit</a:t>
            </a:r>
            <a:r>
              <a:rPr lang="en-US" altLang="nl-NL" sz="2400" dirty="0" smtClean="0">
                <a:latin typeface="Calibri" panose="020F0502020204030204" pitchFamily="34" charset="0"/>
                <a:sym typeface="Wingdings" panose="05000000000000000000" pitchFamily="2" charset="2"/>
              </a:rPr>
              <a:t>, </a:t>
            </a:r>
            <a:r>
              <a:rPr lang="en-US" altLang="nl-NL" sz="24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bv</a:t>
            </a:r>
            <a:r>
              <a:rPr lang="en-US" altLang="nl-NL" sz="2400" dirty="0" smtClean="0">
                <a:latin typeface="Calibri" panose="020F0502020204030204" pitchFamily="34" charset="0"/>
                <a:sym typeface="Wingdings" panose="05000000000000000000" pitchFamily="2" charset="2"/>
              </a:rPr>
              <a:t>. </a:t>
            </a:r>
          </a:p>
          <a:p>
            <a:pPr lvl="2" eaLnBrk="1" hangingPunct="1"/>
            <a:r>
              <a:rPr lang="en-US" altLang="nl-NL" sz="20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Prionen</a:t>
            </a:r>
            <a:r>
              <a:rPr lang="en-US" altLang="nl-NL" sz="20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 Creutzfeldt-Jakob</a:t>
            </a:r>
          </a:p>
          <a:p>
            <a:pPr lvl="2" eaLnBrk="1" hangingPunct="1"/>
            <a:r>
              <a:rPr lang="en-US" altLang="nl-NL" sz="20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Eiwit</a:t>
            </a:r>
            <a:r>
              <a:rPr lang="en-US" altLang="nl-NL" sz="20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altLang="nl-NL" sz="20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aggregaten</a:t>
            </a:r>
            <a:r>
              <a:rPr lang="en-US" altLang="nl-NL" sz="2000" dirty="0" smtClean="0">
                <a:latin typeface="Calibri" panose="020F0502020204030204" pitchFamily="34" charset="0"/>
                <a:sym typeface="Wingdings" panose="05000000000000000000" pitchFamily="2" charset="2"/>
              </a:rPr>
              <a:t>  Alzheimer of Parkinson</a:t>
            </a:r>
            <a:endParaRPr lang="en-US" altLang="nl-NL" sz="2000" dirty="0" smtClean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2" y="188640"/>
            <a:ext cx="8229600" cy="777875"/>
          </a:xfrm>
        </p:spPr>
        <p:txBody>
          <a:bodyPr/>
          <a:lstStyle/>
          <a:p>
            <a:pPr algn="l" eaLnBrk="1" hangingPunct="1"/>
            <a:r>
              <a:rPr lang="nl-NL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Polypeptide / eiwit domeinen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103312"/>
            <a:ext cx="8496175" cy="5422031"/>
          </a:xfrm>
        </p:spPr>
        <p:txBody>
          <a:bodyPr/>
          <a:lstStyle/>
          <a:p>
            <a:pPr eaLnBrk="1" hangingPunct="1"/>
            <a:r>
              <a:rPr lang="nl-NL" altLang="nl-NL" sz="3000" dirty="0" smtClean="0">
                <a:latin typeface="Calibri" panose="020F0502020204030204" pitchFamily="34" charset="0"/>
              </a:rPr>
              <a:t>Een polypeptide kan bestaan uit meerdere functionele domeinen van 50-300 aminozuren (</a:t>
            </a:r>
            <a:r>
              <a:rPr lang="nl-NL" altLang="nl-NL" sz="3000" dirty="0" err="1" smtClean="0">
                <a:latin typeface="Calibri" panose="020F0502020204030204" pitchFamily="34" charset="0"/>
              </a:rPr>
              <a:t>az</a:t>
            </a:r>
            <a:r>
              <a:rPr lang="nl-NL" altLang="nl-NL" sz="3000" dirty="0" smtClean="0">
                <a:latin typeface="Calibri" panose="020F0502020204030204" pitchFamily="34" charset="0"/>
              </a:rPr>
              <a:t>)</a:t>
            </a:r>
            <a:endParaRPr lang="nl-NL" altLang="nl-NL" dirty="0" smtClean="0">
              <a:latin typeface="Calibri" panose="020F0502020204030204" pitchFamily="34" charset="0"/>
            </a:endParaRPr>
          </a:p>
          <a:p>
            <a:pPr eaLnBrk="1" hangingPunct="1"/>
            <a:endParaRPr lang="nl-NL" altLang="nl-NL" dirty="0" smtClean="0">
              <a:latin typeface="Calibri" panose="020F0502020204030204" pitchFamily="34" charset="0"/>
            </a:endParaRPr>
          </a:p>
          <a:p>
            <a:pPr eaLnBrk="1" hangingPunct="1"/>
            <a:endParaRPr lang="nl-NL" altLang="nl-NL" dirty="0" smtClean="0">
              <a:latin typeface="Calibri" panose="020F0502020204030204" pitchFamily="34" charset="0"/>
            </a:endParaRPr>
          </a:p>
          <a:p>
            <a:pPr eaLnBrk="1" hangingPunct="1"/>
            <a:endParaRPr lang="nl-NL" altLang="nl-NL" dirty="0" smtClean="0">
              <a:latin typeface="Calibri" panose="020F0502020204030204" pitchFamily="34" charset="0"/>
            </a:endParaRPr>
          </a:p>
          <a:p>
            <a:pPr eaLnBrk="1" hangingPunct="1"/>
            <a:endParaRPr lang="nl-NL" altLang="nl-NL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nl-NL" altLang="nl-NL" sz="3000" dirty="0" smtClean="0">
                <a:latin typeface="Calibri" panose="020F0502020204030204" pitchFamily="34" charset="0"/>
              </a:rPr>
              <a:t>Een domein kan in de evolutie uitgewisseld zijn in het genoom d.m.v. </a:t>
            </a:r>
            <a:r>
              <a:rPr lang="nl-NL" altLang="nl-NL" sz="3000" dirty="0" err="1" smtClean="0">
                <a:latin typeface="Calibri" panose="020F0502020204030204" pitchFamily="34" charset="0"/>
              </a:rPr>
              <a:t>exon</a:t>
            </a:r>
            <a:r>
              <a:rPr lang="nl-NL" altLang="nl-NL" sz="3000" dirty="0" smtClean="0">
                <a:latin typeface="Calibri" panose="020F0502020204030204" pitchFamily="34" charset="0"/>
              </a:rPr>
              <a:t> </a:t>
            </a:r>
            <a:r>
              <a:rPr lang="nl-NL" altLang="nl-NL" sz="3000" dirty="0" err="1" smtClean="0">
                <a:latin typeface="Calibri" panose="020F0502020204030204" pitchFamily="34" charset="0"/>
              </a:rPr>
              <a:t>shuffling</a:t>
            </a:r>
            <a:r>
              <a:rPr lang="nl-NL" altLang="nl-NL" sz="3000" dirty="0" smtClean="0">
                <a:latin typeface="Calibri" panose="020F0502020204030204" pitchFamily="34" charset="0"/>
              </a:rPr>
              <a:t>. Resultaat: verschillende eiwitten hebben vergelijkbare domeinen</a:t>
            </a:r>
          </a:p>
          <a:p>
            <a:pPr eaLnBrk="1" hangingPunct="1"/>
            <a:endParaRPr lang="nl-NL" altLang="nl-NL" sz="3000" dirty="0" smtClean="0">
              <a:latin typeface="Calibri" panose="020F0502020204030204" pitchFamily="34" charset="0"/>
            </a:endParaRP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349500"/>
            <a:ext cx="6551612" cy="184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251520" y="56718"/>
            <a:ext cx="8229600" cy="792163"/>
          </a:xfrm>
        </p:spPr>
        <p:txBody>
          <a:bodyPr/>
          <a:lstStyle/>
          <a:p>
            <a:r>
              <a:rPr lang="nl-NL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Conserved</a:t>
            </a:r>
            <a:r>
              <a:rPr lang="nl-NL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nl-NL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domains</a:t>
            </a:r>
            <a:endParaRPr lang="nl-NL" altLang="nl-NL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pic>
        <p:nvPicPr>
          <p:cNvPr id="37891" name="Picture 4" descr="http://upload.wikimedia.org/wikipedia/commons/thumb/6/64/HR_proteins_conserved_domains.svg/600px-HR_proteins_conserved_domains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39654"/>
            <a:ext cx="6424613" cy="588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3"/>
          <p:cNvSpPr>
            <a:spLocks noChangeArrowheads="1"/>
          </p:cNvSpPr>
          <p:nvPr/>
        </p:nvSpPr>
        <p:spPr bwMode="auto">
          <a:xfrm>
            <a:off x="467544" y="6519969"/>
            <a:ext cx="424889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800" dirty="0">
                <a:latin typeface="Calibri" panose="020F0502020204030204" pitchFamily="34" charset="0"/>
              </a:rPr>
              <a:t>http://commons.wikimedia.org/wiki/File:HR_proteins_conserved_domains.svg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5"/>
          <a:srcRect l="50394" t="6600" r="38581" b="72400"/>
          <a:stretch/>
        </p:blipFill>
        <p:spPr>
          <a:xfrm>
            <a:off x="5940152" y="1340768"/>
            <a:ext cx="2838053" cy="1520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633412"/>
          </a:xfrm>
        </p:spPr>
        <p:txBody>
          <a:bodyPr/>
          <a:lstStyle/>
          <a:p>
            <a:pPr eaLnBrk="1" hangingPunct="1"/>
            <a:r>
              <a:rPr lang="nl-NL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Opdracht 1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17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GB" sz="2400" dirty="0" smtClean="0">
              <a:latin typeface="Calibri" pitchFamily="34" charset="0"/>
            </a:endParaRP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GB" sz="2400" dirty="0" smtClean="0">
                <a:latin typeface="Calibri" pitchFamily="34" charset="0"/>
              </a:rPr>
              <a:t>Which of the following are among the major components of prokaryotic </a:t>
            </a:r>
            <a:r>
              <a:rPr lang="en-GB" sz="2400" dirty="0" err="1" smtClean="0">
                <a:latin typeface="Calibri" pitchFamily="34" charset="0"/>
              </a:rPr>
              <a:t>ribosomes</a:t>
            </a:r>
            <a:r>
              <a:rPr lang="en-GB" sz="2400" dirty="0" smtClean="0">
                <a:latin typeface="Calibri" pitchFamily="34" charset="0"/>
              </a:rPr>
              <a:t>?  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GB" sz="2400" dirty="0" smtClean="0">
              <a:latin typeface="Calibri" pitchFamily="34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GB" sz="2400" dirty="0" smtClean="0">
                <a:latin typeface="Calibri" pitchFamily="34" charset="0"/>
              </a:rPr>
              <a:t>	A) 12S </a:t>
            </a:r>
            <a:r>
              <a:rPr lang="en-GB" sz="2400" dirty="0" err="1" smtClean="0">
                <a:latin typeface="Calibri" pitchFamily="34" charset="0"/>
              </a:rPr>
              <a:t>rRNA</a:t>
            </a:r>
            <a:r>
              <a:rPr lang="en-GB" sz="2400" dirty="0" smtClean="0">
                <a:latin typeface="Calibri" pitchFamily="34" charset="0"/>
              </a:rPr>
              <a:t>, 5.8S </a:t>
            </a:r>
            <a:r>
              <a:rPr lang="en-GB" sz="2400" dirty="0" err="1" smtClean="0">
                <a:latin typeface="Calibri" pitchFamily="34" charset="0"/>
              </a:rPr>
              <a:t>rRNA</a:t>
            </a:r>
            <a:r>
              <a:rPr lang="en-GB" sz="2400" dirty="0" smtClean="0">
                <a:latin typeface="Calibri" pitchFamily="34" charset="0"/>
              </a:rPr>
              <a:t>, and proteins  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GB" sz="2400" dirty="0" smtClean="0">
                <a:latin typeface="Calibri" pitchFamily="34" charset="0"/>
              </a:rPr>
              <a:t>	B) 16S </a:t>
            </a:r>
            <a:r>
              <a:rPr lang="en-GB" sz="2400" dirty="0" err="1" smtClean="0">
                <a:latin typeface="Calibri" pitchFamily="34" charset="0"/>
              </a:rPr>
              <a:t>rRNA</a:t>
            </a:r>
            <a:r>
              <a:rPr lang="en-GB" sz="2400" dirty="0" smtClean="0">
                <a:latin typeface="Calibri" pitchFamily="34" charset="0"/>
              </a:rPr>
              <a:t>, 5.8S </a:t>
            </a:r>
            <a:r>
              <a:rPr lang="en-GB" sz="2400" dirty="0" err="1" smtClean="0">
                <a:latin typeface="Calibri" pitchFamily="34" charset="0"/>
              </a:rPr>
              <a:t>rRNA</a:t>
            </a:r>
            <a:r>
              <a:rPr lang="en-GB" sz="2400" dirty="0" smtClean="0">
                <a:latin typeface="Calibri" pitchFamily="34" charset="0"/>
              </a:rPr>
              <a:t>, and 28S </a:t>
            </a:r>
            <a:r>
              <a:rPr lang="en-GB" sz="2400" dirty="0" err="1" smtClean="0">
                <a:latin typeface="Calibri" pitchFamily="34" charset="0"/>
              </a:rPr>
              <a:t>rRNA</a:t>
            </a:r>
            <a:r>
              <a:rPr lang="en-GB" sz="2400" dirty="0" smtClean="0">
                <a:latin typeface="Calibri" pitchFamily="34" charset="0"/>
              </a:rPr>
              <a:t>  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GB" sz="2400" dirty="0" smtClean="0">
                <a:latin typeface="Calibri" pitchFamily="34" charset="0"/>
              </a:rPr>
              <a:t>	C) 16S </a:t>
            </a:r>
            <a:r>
              <a:rPr lang="en-GB" sz="2400" dirty="0" err="1" smtClean="0">
                <a:latin typeface="Calibri" pitchFamily="34" charset="0"/>
              </a:rPr>
              <a:t>rRNA</a:t>
            </a:r>
            <a:r>
              <a:rPr lang="en-GB" sz="2400" dirty="0" smtClean="0">
                <a:latin typeface="Calibri" pitchFamily="34" charset="0"/>
              </a:rPr>
              <a:t>, 5S </a:t>
            </a:r>
            <a:r>
              <a:rPr lang="en-GB" sz="2400" dirty="0" err="1" smtClean="0">
                <a:latin typeface="Calibri" pitchFamily="34" charset="0"/>
              </a:rPr>
              <a:t>rRNA</a:t>
            </a:r>
            <a:r>
              <a:rPr lang="en-GB" sz="2400" dirty="0" smtClean="0">
                <a:latin typeface="Calibri" pitchFamily="34" charset="0"/>
              </a:rPr>
              <a:t>, and 23S </a:t>
            </a:r>
            <a:r>
              <a:rPr lang="en-GB" sz="2400" dirty="0" err="1" smtClean="0">
                <a:latin typeface="Calibri" pitchFamily="34" charset="0"/>
              </a:rPr>
              <a:t>rRNA</a:t>
            </a:r>
            <a:r>
              <a:rPr lang="en-GB" sz="2400" dirty="0" smtClean="0">
                <a:latin typeface="Calibri" pitchFamily="34" charset="0"/>
              </a:rPr>
              <a:t>  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GB" sz="2400" dirty="0" smtClean="0">
                <a:latin typeface="Calibri" pitchFamily="34" charset="0"/>
              </a:rPr>
              <a:t>	D) lipids and carbohydrates  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GB" sz="2400" dirty="0" smtClean="0">
                <a:latin typeface="Calibri" pitchFamily="34" charset="0"/>
              </a:rPr>
              <a:t>	E) 18S </a:t>
            </a:r>
            <a:r>
              <a:rPr lang="en-GB" sz="2400" dirty="0" err="1" smtClean="0">
                <a:latin typeface="Calibri" pitchFamily="34" charset="0"/>
              </a:rPr>
              <a:t>rRNA</a:t>
            </a:r>
            <a:r>
              <a:rPr lang="en-GB" sz="2400" dirty="0" smtClean="0">
                <a:latin typeface="Calibri" pitchFamily="34" charset="0"/>
              </a:rPr>
              <a:t>, 5.8S </a:t>
            </a:r>
            <a:r>
              <a:rPr lang="en-GB" sz="2400" dirty="0" err="1" smtClean="0">
                <a:latin typeface="Calibri" pitchFamily="34" charset="0"/>
              </a:rPr>
              <a:t>rRNA</a:t>
            </a:r>
            <a:r>
              <a:rPr lang="en-GB" sz="2400" dirty="0" smtClean="0">
                <a:latin typeface="Calibri" pitchFamily="34" charset="0"/>
              </a:rPr>
              <a:t>, and proteins  </a:t>
            </a:r>
            <a:endParaRPr lang="en-GB" sz="2400" b="1" dirty="0" smtClean="0">
              <a:latin typeface="Calibri" pitchFamily="34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GB" sz="2400" b="1" dirty="0" smtClean="0">
              <a:latin typeface="Calibri" pitchFamily="34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7308304" y="49411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>
                <a:solidFill>
                  <a:srgbClr val="0000FF"/>
                </a:solidFill>
              </a:rPr>
              <a:t>C</a:t>
            </a:r>
            <a:endParaRPr lang="nl-NL" sz="36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eaLnBrk="1" hangingPunct="1"/>
            <a:r>
              <a:rPr lang="nl-NL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Opdracht 2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1767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endParaRPr lang="en-GB" altLang="nl-NL" sz="24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nl-NL" sz="2400" dirty="0" smtClean="0">
                <a:latin typeface="Calibri" panose="020F0502020204030204" pitchFamily="34" charset="0"/>
              </a:rPr>
              <a:t>The term </a:t>
            </a:r>
            <a:r>
              <a:rPr lang="en-GB" altLang="nl-NL" sz="2400" dirty="0" err="1" smtClean="0">
                <a:latin typeface="Calibri" panose="020F0502020204030204" pitchFamily="34" charset="0"/>
              </a:rPr>
              <a:t>peptidyltransferase</a:t>
            </a:r>
            <a:r>
              <a:rPr lang="en-GB" altLang="nl-NL" sz="2400" dirty="0" smtClean="0">
                <a:latin typeface="Calibri" panose="020F0502020204030204" pitchFamily="34" charset="0"/>
              </a:rPr>
              <a:t> relates to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altLang="nl-NL" sz="24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nl-NL" sz="2400" dirty="0" smtClean="0">
                <a:latin typeface="Calibri" panose="020F0502020204030204" pitchFamily="34" charset="0"/>
              </a:rPr>
              <a:t>	A) base additions during mRNA synthesis.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nl-NL" sz="2400" dirty="0" smtClean="0">
                <a:latin typeface="Calibri" panose="020F0502020204030204" pitchFamily="34" charset="0"/>
              </a:rPr>
              <a:t>	B) peptide bond formation during protein synthesis.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nl-NL" sz="2400" dirty="0" smtClean="0">
                <a:latin typeface="Calibri" panose="020F0502020204030204" pitchFamily="34" charset="0"/>
              </a:rPr>
              <a:t>	C) elongation factors binding to the large ribosomal subunit.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nl-NL" sz="2400" dirty="0" smtClean="0">
                <a:latin typeface="Calibri" panose="020F0502020204030204" pitchFamily="34" charset="0"/>
              </a:rPr>
              <a:t>	D) discontinuous strand replication.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altLang="nl-NL" sz="2400" dirty="0" smtClean="0">
                <a:latin typeface="Calibri" panose="020F0502020204030204" pitchFamily="34" charset="0"/>
              </a:rPr>
              <a:t>	E) 5' capping of mRNA.  	</a:t>
            </a:r>
            <a:r>
              <a:rPr lang="nl-NL" altLang="nl-NL" sz="2400" dirty="0" smtClean="0">
                <a:latin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altLang="nl-NL" sz="2400" b="1" dirty="0" smtClean="0">
              <a:latin typeface="Calibri" panose="020F0502020204030204" pitchFamily="34" charset="0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7308304" y="49411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>
                <a:solidFill>
                  <a:srgbClr val="0000FF"/>
                </a:solidFill>
              </a:rPr>
              <a:t>B</a:t>
            </a:r>
            <a:endParaRPr lang="nl-NL" sz="36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eaLnBrk="1" hangingPunct="1"/>
            <a:r>
              <a:rPr lang="nl-NL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Opdracht 3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17671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primary structure of a protein is determined by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________.</a:t>
            </a:r>
          </a:p>
          <a:p>
            <a:pPr marL="0" indent="0">
              <a:buNone/>
            </a:pP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5350" indent="-457200">
              <a:buFont typeface="+mj-lt"/>
              <a:buAutoNum type="alphaUcPeriod"/>
              <a:tabLst>
                <a:tab pos="631825" algn="l"/>
              </a:tabLst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sequence of amino acids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5350" indent="-457200">
              <a:buFont typeface="+mj-lt"/>
              <a:buAutoNum type="alphaUcPeriod"/>
              <a:tabLst>
                <a:tab pos="631825" algn="l"/>
              </a:tabLst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hydrogen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bonds formed between the components of the peptide linkage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5350" indent="-457200">
              <a:buFont typeface="+mj-lt"/>
              <a:buAutoNum type="alphaUcPeriod"/>
              <a:tabLst>
                <a:tab pos="631825" algn="l"/>
              </a:tabLst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series of helical domains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5350" indent="-457200">
              <a:buFont typeface="+mj-lt"/>
              <a:buAutoNum type="alphaUcPeriod"/>
              <a:tabLst>
                <a:tab pos="631825" algn="l"/>
              </a:tabLst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pleated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sheets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5350" indent="-457200">
              <a:buFont typeface="+mj-lt"/>
              <a:buAutoNum type="alphaUcPeriod"/>
              <a:tabLst>
                <a:tab pos="631825" algn="l"/>
              </a:tabLst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covalent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bonds formed between fibroin residues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B" altLang="nl-NL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7308304" y="5482322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>
                <a:solidFill>
                  <a:srgbClr val="0000FF"/>
                </a:solidFill>
              </a:rPr>
              <a:t>A</a:t>
            </a:r>
            <a:endParaRPr lang="nl-NL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51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pPr eaLnBrk="1" hangingPunct="1"/>
            <a:r>
              <a:rPr lang="nl-NL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Opdracht 4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17671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secondary structure of a protein includes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________.</a:t>
            </a:r>
          </a:p>
          <a:p>
            <a:pPr marL="0" indent="0">
              <a:buNone/>
            </a:pP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1213" indent="-457200">
              <a:buFont typeface="+mj-lt"/>
              <a:buAutoNum type="alphaUcPeriod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gamma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delta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1213" indent="-457200">
              <a:buFont typeface="+mj-lt"/>
              <a:buAutoNum type="alphaUcPeriod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alpha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gamma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1213" indent="-457200">
              <a:buFont typeface="+mj-lt"/>
              <a:buAutoNum type="alphaUcPeriod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α-helix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β-pleated sheet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1213" indent="-457200">
              <a:buFont typeface="+mj-lt"/>
              <a:buAutoNum type="alphaUcPeriod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hydrophobic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clusters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1213" indent="-457200">
              <a:buFont typeface="+mj-lt"/>
              <a:buAutoNum type="alphaUcPeriod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disulfide bridges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7308304" y="4941168"/>
            <a:ext cx="72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smtClean="0">
                <a:solidFill>
                  <a:srgbClr val="0000FF"/>
                </a:solidFill>
              </a:rPr>
              <a:t>C</a:t>
            </a:r>
            <a:endParaRPr lang="nl-NL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62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06688" y="0"/>
            <a:ext cx="5870691" cy="580583"/>
          </a:xfrm>
        </p:spPr>
        <p:txBody>
          <a:bodyPr/>
          <a:lstStyle/>
          <a:p>
            <a:r>
              <a:rPr lang="nl-NL" altLang="nl-NL" b="1" dirty="0">
                <a:solidFill>
                  <a:srgbClr val="FF6600"/>
                </a:solidFill>
                <a:latin typeface="Calibri" panose="020F0502020204030204" pitchFamily="34" charset="0"/>
              </a:rPr>
              <a:t>Opdracht </a:t>
            </a:r>
            <a:r>
              <a:rPr lang="nl-NL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5 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45" y="620688"/>
            <a:ext cx="5618155" cy="6407189"/>
          </a:xfrm>
        </p:spPr>
      </p:pic>
      <p:sp>
        <p:nvSpPr>
          <p:cNvPr id="6" name="Tekstvak 5"/>
          <p:cNvSpPr txBox="1"/>
          <p:nvPr/>
        </p:nvSpPr>
        <p:spPr>
          <a:xfrm>
            <a:off x="154360" y="86916"/>
            <a:ext cx="2952328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50" dirty="0" smtClean="0"/>
              <a:t>Geef de volgende termen een plekje in het figuur:</a:t>
            </a:r>
          </a:p>
          <a:p>
            <a:endParaRPr lang="nl-NL" sz="1550" dirty="0"/>
          </a:p>
          <a:p>
            <a:r>
              <a:rPr lang="nl-NL" sz="1550" dirty="0" err="1" smtClean="0"/>
              <a:t>Ribosome</a:t>
            </a:r>
            <a:endParaRPr lang="nl-NL" sz="1550" dirty="0" smtClean="0"/>
          </a:p>
          <a:p>
            <a:r>
              <a:rPr lang="nl-NL" sz="1550" dirty="0" smtClean="0"/>
              <a:t>Nucleus</a:t>
            </a:r>
          </a:p>
          <a:p>
            <a:r>
              <a:rPr lang="nl-NL" sz="1550" dirty="0" smtClean="0"/>
              <a:t>RNA polymerase</a:t>
            </a:r>
          </a:p>
          <a:p>
            <a:r>
              <a:rPr lang="nl-NL" sz="1550" dirty="0" err="1" smtClean="0"/>
              <a:t>Transcription</a:t>
            </a:r>
            <a:endParaRPr lang="nl-NL" sz="1550" dirty="0" smtClean="0"/>
          </a:p>
          <a:p>
            <a:r>
              <a:rPr lang="nl-NL" sz="1550" dirty="0" err="1" smtClean="0"/>
              <a:t>Ribosomal</a:t>
            </a:r>
            <a:r>
              <a:rPr lang="nl-NL" sz="1550" dirty="0" smtClean="0"/>
              <a:t> </a:t>
            </a:r>
            <a:r>
              <a:rPr lang="nl-NL" sz="1550" dirty="0" err="1" smtClean="0"/>
              <a:t>subunits</a:t>
            </a:r>
            <a:endParaRPr lang="nl-NL" sz="1550" dirty="0" smtClean="0"/>
          </a:p>
          <a:p>
            <a:r>
              <a:rPr lang="nl-NL" sz="1550" dirty="0" err="1" smtClean="0"/>
              <a:t>Amino</a:t>
            </a:r>
            <a:r>
              <a:rPr lang="nl-NL" sz="1550" dirty="0" smtClean="0"/>
              <a:t> acid</a:t>
            </a:r>
          </a:p>
          <a:p>
            <a:r>
              <a:rPr lang="nl-NL" sz="1550" dirty="0" err="1" smtClean="0"/>
              <a:t>Translation</a:t>
            </a:r>
            <a:endParaRPr lang="nl-NL" sz="1550" dirty="0" smtClean="0"/>
          </a:p>
          <a:p>
            <a:r>
              <a:rPr lang="nl-NL" sz="1550" dirty="0" err="1" smtClean="0"/>
              <a:t>Codon</a:t>
            </a:r>
            <a:endParaRPr lang="nl-NL" sz="1550" dirty="0" smtClean="0"/>
          </a:p>
          <a:p>
            <a:r>
              <a:rPr lang="nl-NL" sz="1550" dirty="0" err="1" smtClean="0"/>
              <a:t>Exon</a:t>
            </a:r>
            <a:endParaRPr lang="nl-NL" sz="1550" dirty="0" smtClean="0"/>
          </a:p>
          <a:p>
            <a:r>
              <a:rPr lang="nl-NL" sz="1550" dirty="0" smtClean="0"/>
              <a:t>RNA-transcript</a:t>
            </a:r>
          </a:p>
          <a:p>
            <a:r>
              <a:rPr lang="nl-NL" sz="1550" dirty="0" smtClean="0"/>
              <a:t>tRNA</a:t>
            </a:r>
          </a:p>
          <a:p>
            <a:r>
              <a:rPr lang="nl-NL" sz="1550" dirty="0" smtClean="0"/>
              <a:t>5’-Cap</a:t>
            </a:r>
          </a:p>
          <a:p>
            <a:r>
              <a:rPr lang="nl-NL" sz="1550" dirty="0" smtClean="0"/>
              <a:t>RNA-processing</a:t>
            </a:r>
          </a:p>
          <a:p>
            <a:r>
              <a:rPr lang="nl-NL" sz="1550" dirty="0" err="1" smtClean="0"/>
              <a:t>Cytoplasm</a:t>
            </a:r>
            <a:endParaRPr lang="nl-NL" sz="1550" dirty="0" smtClean="0"/>
          </a:p>
          <a:p>
            <a:r>
              <a:rPr lang="nl-NL" sz="1550" dirty="0" smtClean="0"/>
              <a:t>RNA-processing</a:t>
            </a:r>
          </a:p>
          <a:p>
            <a:r>
              <a:rPr lang="nl-NL" sz="1550" dirty="0" smtClean="0"/>
              <a:t>DNA</a:t>
            </a:r>
          </a:p>
          <a:p>
            <a:r>
              <a:rPr lang="nl-NL" sz="1550" dirty="0" smtClean="0"/>
              <a:t>RNA-transcript (pre-mRNA)</a:t>
            </a:r>
          </a:p>
          <a:p>
            <a:r>
              <a:rPr lang="nl-NL" sz="1550" dirty="0" smtClean="0"/>
              <a:t>mRNA</a:t>
            </a:r>
          </a:p>
          <a:p>
            <a:r>
              <a:rPr lang="nl-NL" sz="1550" dirty="0" err="1" smtClean="0"/>
              <a:t>Growing</a:t>
            </a:r>
            <a:r>
              <a:rPr lang="nl-NL" sz="1550" dirty="0" smtClean="0"/>
              <a:t> polypeptide</a:t>
            </a:r>
          </a:p>
          <a:p>
            <a:r>
              <a:rPr lang="nl-NL" sz="1550" dirty="0" err="1" smtClean="0"/>
              <a:t>Aminoacyl</a:t>
            </a:r>
            <a:r>
              <a:rPr lang="nl-NL" sz="1550" dirty="0" smtClean="0"/>
              <a:t> (</a:t>
            </a:r>
            <a:r>
              <a:rPr lang="nl-NL" sz="1550" dirty="0" err="1" smtClean="0"/>
              <a:t>charged</a:t>
            </a:r>
            <a:r>
              <a:rPr lang="nl-NL" sz="1550" dirty="0" smtClean="0"/>
              <a:t>) tRNA</a:t>
            </a:r>
          </a:p>
          <a:p>
            <a:r>
              <a:rPr lang="nl-NL" sz="1550" dirty="0" smtClean="0"/>
              <a:t>Intron</a:t>
            </a:r>
          </a:p>
          <a:p>
            <a:r>
              <a:rPr lang="nl-NL" sz="1550" dirty="0" err="1" smtClean="0"/>
              <a:t>Aminoacyl</a:t>
            </a:r>
            <a:r>
              <a:rPr lang="nl-NL" sz="1550" dirty="0" smtClean="0"/>
              <a:t> tRNA </a:t>
            </a:r>
            <a:r>
              <a:rPr lang="nl-NL" sz="1550" dirty="0" err="1" smtClean="0"/>
              <a:t>synthetase</a:t>
            </a:r>
            <a:endParaRPr lang="nl-NL" sz="1550" dirty="0" smtClean="0"/>
          </a:p>
          <a:p>
            <a:r>
              <a:rPr lang="nl-NL" sz="1550" dirty="0" err="1" smtClean="0"/>
              <a:t>Anticodon</a:t>
            </a:r>
            <a:endParaRPr lang="nl-NL" sz="1550" dirty="0" smtClean="0"/>
          </a:p>
          <a:p>
            <a:r>
              <a:rPr lang="nl-NL" sz="1550" dirty="0" smtClean="0"/>
              <a:t>Poly-A</a:t>
            </a:r>
          </a:p>
          <a:p>
            <a:r>
              <a:rPr lang="nl-NL" sz="1550" dirty="0" err="1" smtClean="0"/>
              <a:t>Amino</a:t>
            </a:r>
            <a:r>
              <a:rPr lang="nl-NL" sz="1550" dirty="0" smtClean="0"/>
              <a:t> acid </a:t>
            </a:r>
            <a:r>
              <a:rPr lang="nl-NL" sz="1550" dirty="0" err="1" smtClean="0"/>
              <a:t>activation</a:t>
            </a:r>
            <a:endParaRPr lang="nl-NL" sz="1550" dirty="0"/>
          </a:p>
        </p:txBody>
      </p:sp>
    </p:spTree>
    <p:extLst>
      <p:ext uri="{BB962C8B-B14F-4D97-AF65-F5344CB8AC3E}">
        <p14:creationId xmlns:p14="http://schemas.microsoft.com/office/powerpoint/2010/main" val="326130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0"/>
            <a:ext cx="6226040" cy="702940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51520" y="188640"/>
            <a:ext cx="2376264" cy="648072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altLang="nl-NL" sz="4000" b="1" kern="0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Overview</a:t>
            </a:r>
            <a:r>
              <a:rPr lang="nl-NL" altLang="nl-NL" sz="4000" b="1" kern="0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</a:p>
          <a:p>
            <a:pPr eaLnBrk="1" hangingPunct="1"/>
            <a:endParaRPr lang="nl-NL" altLang="nl-NL" sz="3600" b="1" kern="0" dirty="0">
              <a:solidFill>
                <a:srgbClr val="FF6600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nl-NL" altLang="nl-NL" sz="3600" b="1" kern="0" dirty="0" smtClean="0">
                <a:solidFill>
                  <a:srgbClr val="FF6600"/>
                </a:solidFill>
                <a:latin typeface="Calibri" panose="020F0502020204030204" pitchFamily="34" charset="0"/>
              </a:rPr>
              <a:t>Het centrale dogma</a:t>
            </a:r>
          </a:p>
          <a:p>
            <a:pPr eaLnBrk="1" hangingPunct="1"/>
            <a:endParaRPr lang="nl-NL" altLang="nl-NL" sz="4000" b="1" kern="0" dirty="0">
              <a:solidFill>
                <a:srgbClr val="FF6600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nl-NL" altLang="nl-NL" sz="2800" b="1" kern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Oefening voor jezelf ….</a:t>
            </a:r>
          </a:p>
          <a:p>
            <a:pPr eaLnBrk="1" hangingPunct="1"/>
            <a:endParaRPr lang="nl-NL" altLang="nl-NL" sz="2800" b="1" kern="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nl-NL" altLang="nl-NL" sz="2800" b="1" kern="0" dirty="0" smtClean="0">
                <a:solidFill>
                  <a:schemeClr val="tx1"/>
                </a:solidFill>
                <a:latin typeface="Calibri" panose="020F0502020204030204" pitchFamily="34" charset="0"/>
              </a:rPr>
              <a:t>dit figuur ‘natekenen’ en beschrijven</a:t>
            </a:r>
          </a:p>
        </p:txBody>
      </p:sp>
    </p:spTree>
    <p:extLst>
      <p:ext uri="{BB962C8B-B14F-4D97-AF65-F5344CB8AC3E}">
        <p14:creationId xmlns:p14="http://schemas.microsoft.com/office/powerpoint/2010/main" val="103098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611560" y="692696"/>
            <a:ext cx="799288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smtClean="0">
                <a:solidFill>
                  <a:srgbClr val="FF6600"/>
                </a:solidFill>
              </a:rPr>
              <a:t>Oefenmateriaal op BB </a:t>
            </a:r>
          </a:p>
          <a:p>
            <a:endParaRPr lang="nl-NL" dirty="0" smtClean="0"/>
          </a:p>
          <a:p>
            <a:r>
              <a:rPr lang="nl-NL" sz="2000" dirty="0" smtClean="0"/>
              <a:t>Files met oefenvragen en aparte files met vragen inclusief de antwoorden</a:t>
            </a:r>
          </a:p>
          <a:p>
            <a:endParaRPr lang="nl-NL" sz="2000" dirty="0"/>
          </a:p>
          <a:p>
            <a:pPr marL="285750" indent="-285750">
              <a:buFontTx/>
              <a:buChar char="-"/>
            </a:pPr>
            <a:r>
              <a:rPr lang="nl-NL" sz="2000" dirty="0" smtClean="0"/>
              <a:t>Uitgebreide open oefenvragen over Hs 10 t/m 14</a:t>
            </a:r>
          </a:p>
          <a:p>
            <a:pPr marL="285750" indent="-285750">
              <a:buFontTx/>
              <a:buChar char="-"/>
            </a:pPr>
            <a:r>
              <a:rPr lang="nl-NL" sz="2000" dirty="0" smtClean="0"/>
              <a:t>Aantal MC vragen over Hs 12</a:t>
            </a:r>
          </a:p>
          <a:p>
            <a:pPr marL="285750" indent="-285750">
              <a:buFontTx/>
              <a:buChar char="-"/>
            </a:pPr>
            <a:r>
              <a:rPr lang="nl-NL" sz="2000" dirty="0" smtClean="0"/>
              <a:t>Vraag </a:t>
            </a:r>
            <a:r>
              <a:rPr lang="nl-NL" sz="2000" dirty="0" err="1" smtClean="0"/>
              <a:t>RNAi</a:t>
            </a:r>
            <a:r>
              <a:rPr lang="nl-NL" sz="2000" dirty="0" smtClean="0"/>
              <a:t>, uit vorige les </a:t>
            </a:r>
          </a:p>
          <a:p>
            <a:pPr marL="285750" indent="-285750">
              <a:buFontTx/>
              <a:buChar char="-"/>
            </a:pPr>
            <a:endParaRPr lang="nl-NL" sz="2000" dirty="0"/>
          </a:p>
          <a:p>
            <a:r>
              <a:rPr lang="nl-NL" sz="2000" dirty="0" smtClean="0"/>
              <a:t>Wordt gaandeweg aangevuld met meer oefenvragen zodra de bijbehorende stof is behandeld</a:t>
            </a:r>
          </a:p>
          <a:p>
            <a:endParaRPr lang="nl-NL" dirty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5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706438"/>
          </a:xfrm>
        </p:spPr>
        <p:txBody>
          <a:bodyPr/>
          <a:lstStyle/>
          <a:p>
            <a:pPr eaLnBrk="1" hangingPunct="1"/>
            <a:r>
              <a:rPr lang="nl-NL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Ribosoom componenten (</a:t>
            </a:r>
            <a:r>
              <a:rPr lang="nl-NL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Prok</a:t>
            </a:r>
            <a:r>
              <a:rPr lang="nl-NL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/ </a:t>
            </a:r>
            <a:r>
              <a:rPr lang="nl-NL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Euk</a:t>
            </a:r>
            <a:r>
              <a:rPr lang="nl-NL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)</a:t>
            </a:r>
          </a:p>
        </p:txBody>
      </p:sp>
      <p:pic>
        <p:nvPicPr>
          <p:cNvPr id="5123" name="Picture 9" descr="15_01Figure-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153" y="998538"/>
            <a:ext cx="7561263" cy="5781675"/>
          </a:xfrm>
          <a:noFill/>
        </p:spPr>
      </p:pic>
      <p:sp>
        <p:nvSpPr>
          <p:cNvPr id="2" name="Rechthoek 1"/>
          <p:cNvSpPr/>
          <p:nvPr/>
        </p:nvSpPr>
        <p:spPr>
          <a:xfrm>
            <a:off x="899592" y="998538"/>
            <a:ext cx="3600400" cy="5429694"/>
          </a:xfrm>
          <a:prstGeom prst="rect">
            <a:avLst/>
          </a:prstGeom>
          <a:noFill/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4535784" y="998538"/>
            <a:ext cx="3636616" cy="54296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8280920" cy="6449491"/>
          </a:xfrm>
        </p:spPr>
        <p:txBody>
          <a:bodyPr/>
          <a:lstStyle/>
          <a:p>
            <a:pPr eaLnBrk="1" hangingPunct="1">
              <a:tabLst>
                <a:tab pos="1617663" algn="l"/>
              </a:tabLst>
            </a:pPr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tRNA</a:t>
            </a:r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(transfer RNA) </a:t>
            </a:r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model:</a:t>
            </a:r>
            <a:b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/>
            </a:r>
            <a:b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/>
            </a:r>
            <a:b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  <a:t/>
            </a:r>
            <a:b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/>
            </a:r>
            <a:b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  <a:t/>
            </a:r>
            <a:b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/>
            </a:r>
            <a:b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  <a:t/>
            </a:r>
            <a:br>
              <a:rPr lang="en-US" altLang="nl-NL" sz="4000" b="1" dirty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/>
            </a:r>
            <a:b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</a:br>
            <a:r>
              <a:rPr lang="en-US" altLang="nl-NL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2D				3D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3" y="1124744"/>
            <a:ext cx="3528392" cy="4687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22" y="1124744"/>
            <a:ext cx="4370347" cy="4687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507288" cy="777875"/>
          </a:xfrm>
        </p:spPr>
        <p:txBody>
          <a:bodyPr/>
          <a:lstStyle/>
          <a:p>
            <a:pPr eaLnBrk="1" hangingPunct="1"/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Laden (‘charging’) van </a:t>
            </a:r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tRNA</a:t>
            </a:r>
            <a:r>
              <a:rPr lang="en-US" altLang="nl-NL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met aa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104358" y="1556792"/>
            <a:ext cx="3672408" cy="4525963"/>
          </a:xfrm>
        </p:spPr>
        <p:txBody>
          <a:bodyPr/>
          <a:lstStyle/>
          <a:p>
            <a:pPr eaLnBrk="1" hangingPunct="1"/>
            <a:r>
              <a:rPr lang="en-US" altLang="nl-NL" sz="2600" dirty="0" smtClean="0">
                <a:latin typeface="Calibri" panose="020F0502020204030204" pitchFamily="34" charset="0"/>
              </a:rPr>
              <a:t>Met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behulp</a:t>
            </a:r>
            <a:r>
              <a:rPr lang="en-US" altLang="nl-NL" sz="2600" dirty="0" smtClean="0">
                <a:latin typeface="Calibri" panose="020F0502020204030204" pitchFamily="34" charset="0"/>
              </a:rPr>
              <a:t> van het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enzym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u="sng" dirty="0" smtClean="0">
                <a:latin typeface="Calibri" panose="020F0502020204030204" pitchFamily="34" charset="0"/>
              </a:rPr>
              <a:t>aminoacyl </a:t>
            </a:r>
            <a:r>
              <a:rPr lang="en-US" altLang="nl-NL" sz="2600" u="sng" dirty="0" err="1" smtClean="0">
                <a:latin typeface="Calibri" panose="020F0502020204030204" pitchFamily="34" charset="0"/>
              </a:rPr>
              <a:t>tRNA</a:t>
            </a:r>
            <a:r>
              <a:rPr lang="en-US" altLang="nl-NL" sz="2600" u="sng" dirty="0" smtClean="0">
                <a:latin typeface="Calibri" panose="020F0502020204030204" pitchFamily="34" charset="0"/>
              </a:rPr>
              <a:t> </a:t>
            </a:r>
            <a:r>
              <a:rPr lang="en-US" altLang="nl-NL" sz="2600" u="sng" dirty="0" err="1" smtClean="0">
                <a:latin typeface="Calibri" panose="020F0502020204030204" pitchFamily="34" charset="0"/>
              </a:rPr>
              <a:t>synthetase</a:t>
            </a:r>
            <a:endParaRPr lang="en-US" altLang="nl-NL" sz="2600" u="sng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nl-NL" sz="2600" dirty="0" err="1" smtClean="0">
                <a:latin typeface="Calibri" panose="020F0502020204030204" pitchFamily="34" charset="0"/>
              </a:rPr>
              <a:t>Enzym</a:t>
            </a:r>
            <a:r>
              <a:rPr lang="en-US" altLang="nl-NL" sz="2600" dirty="0" smtClean="0">
                <a:latin typeface="Calibri" panose="020F0502020204030204" pitchFamily="34" charset="0"/>
              </a:rPr>
              <a:t> is erg 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specifiek</a:t>
            </a:r>
            <a:r>
              <a:rPr lang="en-US" altLang="nl-NL" sz="2600" dirty="0" smtClean="0">
                <a:latin typeface="Calibri" panose="020F0502020204030204" pitchFamily="34" charset="0"/>
              </a:rPr>
              <a:t>,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herkent</a:t>
            </a:r>
            <a:r>
              <a:rPr lang="en-US" altLang="nl-NL" sz="2600" dirty="0" smtClean="0">
                <a:latin typeface="Calibri" panose="020F0502020204030204" pitchFamily="34" charset="0"/>
              </a:rPr>
              <a:t> maar 1 aa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en</a:t>
            </a:r>
            <a:r>
              <a:rPr lang="en-US" altLang="nl-NL" sz="2600" dirty="0" smtClean="0">
                <a:latin typeface="Calibri" panose="020F0502020204030204" pitchFamily="34" charset="0"/>
              </a:rPr>
              <a:t> 1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tRNA</a:t>
            </a:r>
            <a:endParaRPr lang="en-US" altLang="nl-NL" sz="2600" dirty="0" smtClean="0">
              <a:latin typeface="Calibri" panose="020F0502020204030204" pitchFamily="34" charset="0"/>
            </a:endParaRPr>
          </a:p>
          <a:p>
            <a:pPr eaLnBrk="1" hangingPunct="1"/>
            <a:r>
              <a:rPr lang="en-US" altLang="nl-NL" sz="2600" dirty="0" smtClean="0">
                <a:latin typeface="Calibri" panose="020F0502020204030204" pitchFamily="34" charset="0"/>
              </a:rPr>
              <a:t>≥ 20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verschillende</a:t>
            </a:r>
            <a:r>
              <a:rPr lang="en-US" altLang="nl-NL" sz="2600" dirty="0" smtClean="0">
                <a:latin typeface="Calibri" panose="020F0502020204030204" pitchFamily="34" charset="0"/>
              </a:rPr>
              <a:t> aminoacyl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tRNA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synthetaes</a:t>
            </a:r>
            <a:r>
              <a:rPr lang="en-US" altLang="nl-NL" sz="2600" dirty="0" smtClean="0">
                <a:latin typeface="Calibri" panose="020F0502020204030204" pitchFamily="34" charset="0"/>
              </a:rPr>
              <a:t>,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voor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elke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aminozuur</a:t>
            </a:r>
            <a:r>
              <a:rPr lang="en-US" altLang="nl-NL" sz="2600" dirty="0" smtClean="0">
                <a:latin typeface="Calibri" panose="020F0502020204030204" pitchFamily="34" charset="0"/>
              </a:rPr>
              <a:t> </a:t>
            </a:r>
            <a:r>
              <a:rPr lang="en-US" altLang="nl-NL" sz="2600" dirty="0" err="1" smtClean="0">
                <a:latin typeface="Calibri" panose="020F0502020204030204" pitchFamily="34" charset="0"/>
              </a:rPr>
              <a:t>tenminste</a:t>
            </a:r>
            <a:r>
              <a:rPr lang="en-US" altLang="nl-NL" sz="2600" dirty="0" smtClean="0">
                <a:latin typeface="Calibri" panose="020F0502020204030204" pitchFamily="34" charset="0"/>
              </a:rPr>
              <a:t> 1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3907324" cy="5308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title"/>
          </p:nvPr>
        </p:nvSpPr>
        <p:spPr>
          <a:xfrm>
            <a:off x="168275" y="188640"/>
            <a:ext cx="5111750" cy="911225"/>
          </a:xfrm>
        </p:spPr>
        <p:txBody>
          <a:bodyPr/>
          <a:lstStyle/>
          <a:p>
            <a:pPr algn="l" eaLnBrk="1" hangingPunct="1"/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Initiatie</a:t>
            </a: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van </a:t>
            </a:r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translatie</a:t>
            </a: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in </a:t>
            </a:r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prokaryoten</a:t>
            </a:r>
            <a:endParaRPr lang="en-US" altLang="nl-NL" sz="4000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10243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168275" y="1556792"/>
            <a:ext cx="4547741" cy="51831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nl-NL" altLang="nl-NL" sz="2400" dirty="0" smtClean="0">
                <a:latin typeface="Calibri" panose="020F0502020204030204" pitchFamily="34" charset="0"/>
              </a:rPr>
              <a:t>Ribosomen bestaan uit een kleine en grote 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subunit</a:t>
            </a:r>
            <a:endParaRPr lang="nl-NL" altLang="nl-NL" sz="24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nl-NL" altLang="nl-NL" sz="2400" dirty="0" smtClean="0">
                <a:latin typeface="Calibri" panose="020F0502020204030204" pitchFamily="34" charset="0"/>
              </a:rPr>
              <a:t>Initiatie: kleine 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subunit</a:t>
            </a:r>
            <a:r>
              <a:rPr lang="nl-NL" altLang="nl-NL" sz="2400" dirty="0" smtClean="0">
                <a:latin typeface="Calibri" panose="020F0502020204030204" pitchFamily="34" charset="0"/>
              </a:rPr>
              <a:t>, mRNA, GTP (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guanosine</a:t>
            </a:r>
            <a:r>
              <a:rPr lang="nl-NL" altLang="nl-NL" sz="2400" dirty="0" smtClean="0">
                <a:latin typeface="Calibri" panose="020F0502020204030204" pitchFamily="34" charset="0"/>
              </a:rPr>
              <a:t> trifosfaat), initiatie factoren (IF), Mg</a:t>
            </a:r>
            <a:r>
              <a:rPr lang="nl-NL" altLang="nl-NL" sz="2400" baseline="30000" dirty="0" smtClean="0">
                <a:latin typeface="Calibri" panose="020F0502020204030204" pitchFamily="34" charset="0"/>
              </a:rPr>
              <a:t>2+</a:t>
            </a:r>
          </a:p>
          <a:p>
            <a:pPr eaLnBrk="1" hangingPunct="1">
              <a:lnSpc>
                <a:spcPct val="80000"/>
              </a:lnSpc>
            </a:pPr>
            <a:r>
              <a:rPr lang="nl-NL" altLang="nl-NL" sz="2400" dirty="0" smtClean="0">
                <a:latin typeface="Calibri" panose="020F0502020204030204" pitchFamily="34" charset="0"/>
              </a:rPr>
              <a:t>Ribosoom bindt aan </a:t>
            </a:r>
            <a:r>
              <a:rPr lang="nl-NL" altLang="nl-NL" sz="2400" dirty="0">
                <a:latin typeface="Calibri" panose="020F0502020204030204" pitchFamily="34" charset="0"/>
              </a:rPr>
              <a:t>AGGAGG (</a:t>
            </a:r>
            <a:r>
              <a:rPr lang="nl-NL" altLang="nl-NL" sz="2400" dirty="0" err="1">
                <a:latin typeface="Calibri" panose="020F0502020204030204" pitchFamily="34" charset="0"/>
              </a:rPr>
              <a:t>Shine-Dalgarno</a:t>
            </a:r>
            <a:r>
              <a:rPr lang="nl-NL" altLang="nl-NL" sz="2400" dirty="0">
                <a:latin typeface="Calibri" panose="020F0502020204030204" pitchFamily="34" charset="0"/>
              </a:rPr>
              <a:t> sequentie, </a:t>
            </a:r>
            <a:r>
              <a:rPr lang="nl-NL" altLang="nl-NL" sz="2400" dirty="0" err="1">
                <a:latin typeface="Calibri" panose="020F0502020204030204" pitchFamily="34" charset="0"/>
              </a:rPr>
              <a:t>Ribosome</a:t>
            </a:r>
            <a:r>
              <a:rPr lang="nl-NL" altLang="nl-NL" sz="2400" dirty="0">
                <a:latin typeface="Calibri" panose="020F0502020204030204" pitchFamily="34" charset="0"/>
              </a:rPr>
              <a:t> binding site, RBS</a:t>
            </a:r>
            <a:r>
              <a:rPr lang="nl-NL" altLang="nl-NL" sz="2400" dirty="0" smtClean="0">
                <a:latin typeface="Calibri" panose="020F0502020204030204" pitchFamily="34" charset="0"/>
              </a:rPr>
              <a:t>) Deze ligt upstream t.o.v. AUG </a:t>
            </a:r>
          </a:p>
          <a:p>
            <a:pPr eaLnBrk="1" hangingPunct="1">
              <a:lnSpc>
                <a:spcPct val="80000"/>
              </a:lnSpc>
            </a:pPr>
            <a:r>
              <a:rPr lang="nl-NL" altLang="nl-NL" sz="2400" dirty="0" err="1" smtClean="0">
                <a:latin typeface="Calibri" panose="020F0502020204030204" pitchFamily="34" charset="0"/>
              </a:rPr>
              <a:t>Startcodon</a:t>
            </a:r>
            <a:r>
              <a:rPr lang="nl-NL" altLang="nl-NL" sz="2400" dirty="0" smtClean="0">
                <a:latin typeface="Calibri" panose="020F0502020204030204" pitchFamily="34" charset="0"/>
              </a:rPr>
              <a:t> AUG vraagt om f-met (N-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formylmethionine</a:t>
            </a:r>
            <a:r>
              <a:rPr lang="nl-NL" altLang="nl-NL" sz="2400" dirty="0" smtClean="0">
                <a:latin typeface="Calibri" panose="020F0502020204030204" pitchFamily="34" charset="0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nl-NL" altLang="nl-NL" sz="2400" dirty="0" smtClean="0">
                <a:latin typeface="Calibri" panose="020F0502020204030204" pitchFamily="34" charset="0"/>
              </a:rPr>
              <a:t>tRNA bindt aan AUG, reading frame is gezet</a:t>
            </a:r>
          </a:p>
          <a:p>
            <a:pPr eaLnBrk="1" hangingPunct="1">
              <a:lnSpc>
                <a:spcPct val="80000"/>
              </a:lnSpc>
            </a:pPr>
            <a:r>
              <a:rPr lang="nl-NL" altLang="nl-NL" sz="2400" dirty="0" smtClean="0">
                <a:latin typeface="Calibri" panose="020F0502020204030204" pitchFamily="34" charset="0"/>
              </a:rPr>
              <a:t>Grote </a:t>
            </a:r>
            <a:r>
              <a:rPr lang="nl-NL" altLang="nl-NL" sz="2400" dirty="0" err="1" smtClean="0">
                <a:latin typeface="Calibri" panose="020F0502020204030204" pitchFamily="34" charset="0"/>
              </a:rPr>
              <a:t>subunit</a:t>
            </a:r>
            <a:r>
              <a:rPr lang="nl-NL" altLang="nl-NL" sz="2400" dirty="0" smtClean="0">
                <a:latin typeface="Calibri" panose="020F0502020204030204" pitchFamily="34" charset="0"/>
              </a:rPr>
              <a:t> van het ribosoom bindt. Energie door GTP </a:t>
            </a:r>
          </a:p>
        </p:txBody>
      </p:sp>
      <p:pic>
        <p:nvPicPr>
          <p:cNvPr id="10244" name="Picture 9" descr="15_06Figure02-L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48064" y="0"/>
            <a:ext cx="3960812" cy="6858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7" descr="15_07Figure-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775" y="0"/>
            <a:ext cx="5826125" cy="6858000"/>
          </a:xfrm>
          <a:noFill/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3276600" y="44450"/>
            <a:ext cx="5040313" cy="706438"/>
          </a:xfrm>
        </p:spPr>
        <p:txBody>
          <a:bodyPr/>
          <a:lstStyle/>
          <a:p>
            <a:pPr eaLnBrk="1" hangingPunct="1"/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Elongatie</a:t>
            </a: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prokaryoten</a:t>
            </a:r>
            <a:endParaRPr lang="en-US" altLang="nl-NL" sz="4000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492500" y="827088"/>
            <a:ext cx="5651500" cy="38877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nl-NL" sz="2400" smtClean="0">
                <a:latin typeface="Calibri" panose="020F0502020204030204" pitchFamily="34" charset="0"/>
              </a:rPr>
              <a:t>De grote subunit biedt binding sites voor 2 geladen tRNA moleculen, P (peptidyl) en A (aminoacyl) site.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nl-NL" sz="2400" smtClean="0">
                <a:latin typeface="Calibri" panose="020F0502020204030204" pitchFamily="34" charset="0"/>
              </a:rPr>
              <a:t>Het ribozym heeft peptidyl transferase activiteit (binden van 2 aa’s)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nl-NL" sz="2400" smtClean="0">
                <a:latin typeface="Calibri" panose="020F0502020204030204" pitchFamily="34" charset="0"/>
              </a:rPr>
              <a:t>Verbinding met ‘lege’ tRNA in P site verbroken, tRNA naar E (exit) site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nl-NL" sz="2400" smtClean="0">
                <a:latin typeface="Calibri" panose="020F0502020204030204" pitchFamily="34" charset="0"/>
              </a:rPr>
              <a:t>Via elongation factors (EF) en energie  (GTP) schuift het geheel 3 nt op.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nl-NL" sz="2400" smtClean="0">
                <a:latin typeface="Calibri" panose="020F0502020204030204" pitchFamily="34" charset="0"/>
              </a:rPr>
              <a:t>Snelheid = 15 az/sec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8" descr="15_08Figure-L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41900" y="404813"/>
            <a:ext cx="4067175" cy="6308725"/>
          </a:xfrm>
          <a:noFill/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34925" y="142875"/>
            <a:ext cx="5400675" cy="647700"/>
          </a:xfrm>
        </p:spPr>
        <p:txBody>
          <a:bodyPr/>
          <a:lstStyle/>
          <a:p>
            <a:pPr eaLnBrk="1" hangingPunct="1"/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Terminatie</a:t>
            </a:r>
            <a:r>
              <a:rPr lang="en-US" altLang="nl-NL" sz="4000" b="1" dirty="0" smtClean="0">
                <a:solidFill>
                  <a:srgbClr val="FF6600"/>
                </a:solidFill>
                <a:latin typeface="Calibri" panose="020F0502020204030204" pitchFamily="34" charset="0"/>
              </a:rPr>
              <a:t> </a:t>
            </a:r>
            <a:r>
              <a:rPr lang="en-US" altLang="nl-NL" sz="4000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prokaryoten</a:t>
            </a:r>
            <a:endParaRPr lang="en-US" altLang="nl-NL" sz="4000" b="1" dirty="0" smtClean="0">
              <a:solidFill>
                <a:srgbClr val="FF6600"/>
              </a:solidFill>
              <a:latin typeface="Calibri" panose="020F0502020204030204" pitchFamily="34" charset="0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268413"/>
            <a:ext cx="4748213" cy="5446712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err="1" smtClean="0">
                <a:latin typeface="Calibri" pitchFamily="34" charset="0"/>
              </a:rPr>
              <a:t>Stopcodon</a:t>
            </a:r>
            <a:r>
              <a:rPr lang="en-US" sz="2800" dirty="0" smtClean="0">
                <a:latin typeface="Calibri" pitchFamily="34" charset="0"/>
              </a:rPr>
              <a:t> in A site (UAG, UAA, UGA)</a:t>
            </a:r>
          </a:p>
          <a:p>
            <a:pPr eaLnBrk="1" hangingPunct="1">
              <a:defRPr/>
            </a:pPr>
            <a:r>
              <a:rPr lang="en-US" sz="2800" dirty="0" smtClean="0">
                <a:latin typeface="Calibri" pitchFamily="34" charset="0"/>
              </a:rPr>
              <a:t>GTP dependent release factors </a:t>
            </a:r>
            <a:r>
              <a:rPr lang="en-US" sz="2800" dirty="0" err="1" smtClean="0">
                <a:latin typeface="Calibri" pitchFamily="34" charset="0"/>
              </a:rPr>
              <a:t>maken</a:t>
            </a:r>
            <a:r>
              <a:rPr lang="en-US" sz="2800" dirty="0" smtClean="0">
                <a:latin typeface="Calibri" pitchFamily="34" charset="0"/>
              </a:rPr>
              <a:t> polypeptide los van de </a:t>
            </a:r>
            <a:r>
              <a:rPr lang="en-US" sz="2800" dirty="0" err="1" smtClean="0">
                <a:latin typeface="Calibri" pitchFamily="34" charset="0"/>
              </a:rPr>
              <a:t>laatste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tRNA</a:t>
            </a:r>
            <a:endParaRPr lang="en-US" sz="2800" dirty="0" smtClean="0">
              <a:latin typeface="Calibri" pitchFamily="34" charset="0"/>
            </a:endParaRPr>
          </a:p>
          <a:p>
            <a:pPr eaLnBrk="1" hangingPunct="1">
              <a:defRPr/>
            </a:pPr>
            <a:r>
              <a:rPr lang="en-US" sz="2800" dirty="0" err="1" smtClean="0">
                <a:latin typeface="Calibri" pitchFamily="34" charset="0"/>
              </a:rPr>
              <a:t>Ribosoom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valt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uiteen</a:t>
            </a:r>
            <a:endParaRPr lang="en-US" sz="2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US" sz="2800" dirty="0" smtClean="0">
              <a:latin typeface="Calibri" pitchFamily="34" charset="0"/>
            </a:endParaRPr>
          </a:p>
          <a:p>
            <a:pPr marL="0" indent="0" eaLnBrk="1" hangingPunct="1">
              <a:buNone/>
              <a:defRPr/>
            </a:pPr>
            <a:r>
              <a:rPr lang="en-US" sz="2800" dirty="0" smtClean="0">
                <a:latin typeface="Calibri" pitchFamily="34" charset="0"/>
              </a:rPr>
              <a:t>Error </a:t>
            </a:r>
            <a:r>
              <a:rPr lang="en-US" sz="2800" dirty="0">
                <a:latin typeface="Calibri" pitchFamily="34" charset="0"/>
              </a:rPr>
              <a:t>rate </a:t>
            </a:r>
            <a:r>
              <a:rPr lang="en-US" sz="2800" dirty="0" err="1">
                <a:latin typeface="Calibri" pitchFamily="34" charset="0"/>
              </a:rPr>
              <a:t>translatie</a:t>
            </a:r>
            <a:r>
              <a:rPr lang="en-US" sz="2800" dirty="0">
                <a:latin typeface="Calibri" pitchFamily="34" charset="0"/>
              </a:rPr>
              <a:t> is maar 1 op 10.000</a:t>
            </a:r>
          </a:p>
          <a:p>
            <a:pPr marL="0" indent="0" eaLnBrk="1" hangingPunct="1">
              <a:buFontTx/>
              <a:buNone/>
              <a:defRPr/>
            </a:pPr>
            <a:endParaRPr lang="en-US" sz="2800" dirty="0" smtClean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b="1" dirty="0" err="1" smtClean="0">
                <a:solidFill>
                  <a:srgbClr val="FF6600"/>
                </a:solidFill>
                <a:latin typeface="Calibri" panose="020F0502020204030204" pitchFamily="34" charset="0"/>
              </a:rPr>
              <a:t>Polyribosomen</a:t>
            </a:r>
            <a:endParaRPr lang="nl-NL" altLang="nl-NL" b="1" dirty="0" smtClean="0">
              <a:solidFill>
                <a:srgbClr val="FF6600"/>
              </a:solidFill>
            </a:endParaRP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285750" y="2036763"/>
            <a:ext cx="3214688" cy="2971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 err="1" smtClean="0">
                <a:latin typeface="Calibri" pitchFamily="34" charset="0"/>
              </a:rPr>
              <a:t>Polyribosomen</a:t>
            </a:r>
            <a:r>
              <a:rPr lang="en-US" dirty="0" smtClean="0">
                <a:latin typeface="Calibri" pitchFamily="34" charset="0"/>
              </a:rPr>
              <a:t> (</a:t>
            </a:r>
            <a:r>
              <a:rPr lang="en-US" dirty="0" err="1" smtClean="0">
                <a:latin typeface="Calibri" pitchFamily="34" charset="0"/>
              </a:rPr>
              <a:t>polysomen</a:t>
            </a:r>
            <a:r>
              <a:rPr lang="en-US" dirty="0" smtClean="0">
                <a:latin typeface="Calibri" pitchFamily="34" charset="0"/>
              </a:rPr>
              <a:t>): </a:t>
            </a:r>
            <a:r>
              <a:rPr lang="en-US" dirty="0" err="1" smtClean="0">
                <a:latin typeface="Calibri" pitchFamily="34" charset="0"/>
              </a:rPr>
              <a:t>meerdere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</a:rPr>
              <a:t>ribosomen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</a:rPr>
              <a:t>bezig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</a:rPr>
              <a:t>aan</a:t>
            </a:r>
            <a:r>
              <a:rPr lang="en-US" dirty="0" smtClean="0">
                <a:latin typeface="Calibri" pitchFamily="34" charset="0"/>
              </a:rPr>
              <a:t> 1 </a:t>
            </a:r>
            <a:r>
              <a:rPr lang="en-US" dirty="0" err="1" smtClean="0">
                <a:latin typeface="Calibri" pitchFamily="34" charset="0"/>
              </a:rPr>
              <a:t>stuk</a:t>
            </a:r>
            <a:r>
              <a:rPr lang="en-US" dirty="0" smtClean="0">
                <a:latin typeface="Calibri" pitchFamily="34" charset="0"/>
              </a:rPr>
              <a:t> mRNA</a:t>
            </a:r>
          </a:p>
          <a:p>
            <a:pPr>
              <a:buFontTx/>
              <a:buNone/>
              <a:defRPr/>
            </a:pPr>
            <a:endParaRPr lang="nl-NL" dirty="0"/>
          </a:p>
        </p:txBody>
      </p:sp>
      <p:pic>
        <p:nvPicPr>
          <p:cNvPr id="13316" name="Tijdelijke aanduiding voor inhoud 4" descr="15_09Figureb-L.jp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0" y="1679575"/>
            <a:ext cx="5311775" cy="43926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4DF52CD1518440A9410417543192CF" ma:contentTypeVersion="14" ma:contentTypeDescription="Een nieuw document maken." ma:contentTypeScope="" ma:versionID="6bea1c7b9161d6dde0b3c7fb1e5c3171">
  <xsd:schema xmlns:xsd="http://www.w3.org/2001/XMLSchema" xmlns:xs="http://www.w3.org/2001/XMLSchema" xmlns:p="http://schemas.microsoft.com/office/2006/metadata/properties" xmlns:ns3="d665bda0-32f6-4388-bc96-c7f43a2006b3" xmlns:ns4="41d31240-3f9b-4160-aa9d-7e114304e6cc" targetNamespace="http://schemas.microsoft.com/office/2006/metadata/properties" ma:root="true" ma:fieldsID="88bb3e02a4d78147ff6b1b4e62499f13" ns3:_="" ns4:_="">
    <xsd:import namespace="d665bda0-32f6-4388-bc96-c7f43a2006b3"/>
    <xsd:import namespace="41d31240-3f9b-4160-aa9d-7e114304e6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bda0-32f6-4388-bc96-c7f43a200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31240-3f9b-4160-aa9d-7e114304e6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int-hash delen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E1BCDF-258C-4749-B5CA-8BF9F3A7B6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5CC595-8322-4E09-80B8-1341CAFAC42B}">
  <ds:schemaRefs>
    <ds:schemaRef ds:uri="http://schemas.microsoft.com/office/infopath/2007/PartnerControls"/>
    <ds:schemaRef ds:uri="41d31240-3f9b-4160-aa9d-7e114304e6c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665bda0-32f6-4388-bc96-c7f43a2006b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F02F15D-803A-426B-9ED9-E382445B1E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65bda0-32f6-4388-bc96-c7f43a2006b3"/>
    <ds:schemaRef ds:uri="41d31240-3f9b-4160-aa9d-7e114304e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2539</TotalTime>
  <Words>1252</Words>
  <Application>Microsoft Office PowerPoint</Application>
  <PresentationFormat>Diavoorstelling (4:3)</PresentationFormat>
  <Paragraphs>216</Paragraphs>
  <Slides>29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Standaardontwerp</vt:lpstr>
      <vt:lpstr>Hoofdstuk 14: Translation and Proteins  Kijk goed welke paragrafen wel en welke niet bij jullie stof horen! </vt:lpstr>
      <vt:lpstr>Translatie - Componenten</vt:lpstr>
      <vt:lpstr>Ribosoom componenten (Prok / Euk)</vt:lpstr>
      <vt:lpstr>tRNA (transfer RNA)  model:         2D    3D</vt:lpstr>
      <vt:lpstr>Laden (‘charging’) van tRNA met aa</vt:lpstr>
      <vt:lpstr>Initiatie van translatie in prokaryoten</vt:lpstr>
      <vt:lpstr>Elongatie prokaryoten</vt:lpstr>
      <vt:lpstr>Terminatie prokaryoten</vt:lpstr>
      <vt:lpstr>Polyribosomen</vt:lpstr>
      <vt:lpstr>Translatie in Eukaryoten</vt:lpstr>
      <vt:lpstr>PowerPoint-presentatie</vt:lpstr>
      <vt:lpstr>Filmpje translatie</vt:lpstr>
      <vt:lpstr>Posttranslationele modificatie</vt:lpstr>
      <vt:lpstr>PowerPoint-presentatie</vt:lpstr>
      <vt:lpstr>Eén gen -&gt; één polypeptide keten</vt:lpstr>
      <vt:lpstr>Polypeptiden    Eiwitten 1) Primaire structuur</vt:lpstr>
      <vt:lpstr>2) Secundaire structuur Interactie (H-bruggen) az binnen backbone v/h polypeptide.  Eiwitten hebben een mix van α-helix en β-plated structuur</vt:lpstr>
      <vt:lpstr>3) Tertiaire structuur</vt:lpstr>
      <vt:lpstr>4) Quarternaire structuur</vt:lpstr>
      <vt:lpstr>Chaperones and (mis)folding</vt:lpstr>
      <vt:lpstr>Polypeptide / eiwit domeinen</vt:lpstr>
      <vt:lpstr>Conserved domains</vt:lpstr>
      <vt:lpstr>Opdracht 1 </vt:lpstr>
      <vt:lpstr>Opdracht 2</vt:lpstr>
      <vt:lpstr>Opdracht 3</vt:lpstr>
      <vt:lpstr>Opdracht 4</vt:lpstr>
      <vt:lpstr>Opdracht 5 </vt:lpstr>
      <vt:lpstr>PowerPoint-presentatie</vt:lpstr>
      <vt:lpstr>PowerPoint-presentatie</vt:lpstr>
    </vt:vector>
  </TitlesOfParts>
  <Company>Hanzehogeschool Groningen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Genetica</dc:title>
  <dc:creator>Gebruiker</dc:creator>
  <cp:lastModifiedBy>Pool WA, Wietske</cp:lastModifiedBy>
  <cp:revision>125</cp:revision>
  <dcterms:created xsi:type="dcterms:W3CDTF">2006-10-03T14:32:40Z</dcterms:created>
  <dcterms:modified xsi:type="dcterms:W3CDTF">2021-12-08T08:38:03Z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0x010100FD4DF52CD1518440A9410417543192CF</vt:lpwstr>
  </property>
</Properties>
</file>